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notesMasterIdLst>
    <p:notesMasterId r:id="rId17"/>
  </p:notesMasterIdLst>
  <p:sldIdLst>
    <p:sldId id="265" r:id="rId5"/>
    <p:sldId id="267" r:id="rId6"/>
    <p:sldId id="269" r:id="rId7"/>
    <p:sldId id="271" r:id="rId8"/>
    <p:sldId id="274" r:id="rId9"/>
    <p:sldId id="256" r:id="rId10"/>
    <p:sldId id="257" r:id="rId11"/>
    <p:sldId id="262" r:id="rId12"/>
    <p:sldId id="261" r:id="rId13"/>
    <p:sldId id="273" r:id="rId14"/>
    <p:sldId id="276" r:id="rId15"/>
    <p:sldId id="272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797" dirty="0" smtClean="0">
                <a:latin typeface="Corporate S" panose="02020500000000000000" pitchFamily="18" charset="0"/>
              </a:rPr>
              <a:t>German </a:t>
            </a:r>
            <a:r>
              <a:rPr lang="de-DE" sz="1797" dirty="0" err="1" smtClean="0">
                <a:latin typeface="Corporate S" panose="02020500000000000000" pitchFamily="18" charset="0"/>
              </a:rPr>
              <a:t>civilian</a:t>
            </a:r>
            <a:r>
              <a:rPr lang="de-DE" sz="1797" dirty="0" smtClean="0">
                <a:latin typeface="Corporate S" panose="02020500000000000000" pitchFamily="18" charset="0"/>
              </a:rPr>
              <a:t> </a:t>
            </a:r>
            <a:r>
              <a:rPr lang="de-DE" sz="1797" dirty="0" err="1" smtClean="0">
                <a:latin typeface="Corporate S" panose="02020500000000000000" pitchFamily="18" charset="0"/>
              </a:rPr>
              <a:t>personnel</a:t>
            </a:r>
            <a:r>
              <a:rPr lang="de-DE" sz="1797" baseline="0" dirty="0" smtClean="0">
                <a:latin typeface="Corporate S" panose="02020500000000000000" pitchFamily="18" charset="0"/>
              </a:rPr>
              <a:t> in peace operations </a:t>
            </a:r>
            <a:r>
              <a:rPr lang="de-DE" sz="998" baseline="0" dirty="0" smtClean="0">
                <a:latin typeface="Corporate S" panose="02020500000000000000" pitchFamily="18" charset="0"/>
              </a:rPr>
              <a:t>(as </a:t>
            </a:r>
            <a:r>
              <a:rPr lang="de-DE" sz="998" baseline="0" dirty="0" err="1" smtClean="0">
                <a:latin typeface="Corporate S" panose="02020500000000000000" pitchFamily="18" charset="0"/>
              </a:rPr>
              <a:t>of</a:t>
            </a:r>
            <a:r>
              <a:rPr lang="de-DE" sz="998" baseline="0" dirty="0" smtClean="0">
                <a:latin typeface="Corporate S" panose="02020500000000000000" pitchFamily="18" charset="0"/>
              </a:rPr>
              <a:t> August 2019)</a:t>
            </a:r>
            <a:endParaRPr lang="de-DE" sz="1000" dirty="0">
              <a:latin typeface="Corporate S" panose="02020500000000000000" pitchFamily="18" charset="0"/>
            </a:endParaRPr>
          </a:p>
        </c:rich>
      </c:tx>
      <c:overlay val="0"/>
      <c:spPr>
        <a:noFill/>
        <a:ln w="25358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76A8F2"/>
              </a:solidFill>
              <a:ln w="2535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9900"/>
              </a:solidFill>
              <a:ln w="2535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1B00C0"/>
              </a:solidFill>
              <a:ln w="2535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2060"/>
              </a:solidFill>
              <a:ln w="2535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0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EU</c:v>
                </c:pt>
                <c:pt idx="1">
                  <c:v>OSCE</c:v>
                </c:pt>
                <c:pt idx="2">
                  <c:v>UN</c:v>
                </c:pt>
                <c:pt idx="3">
                  <c:v>Other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63</c:v>
                </c:pt>
                <c:pt idx="1">
                  <c:v>75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spPr>
        <a:noFill/>
        <a:ln w="2535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90" dirty="0" smtClean="0">
                <a:latin typeface="Corporate S" panose="02020500000000000000" pitchFamily="18" charset="0"/>
              </a:rPr>
              <a:t>German election observers:</a:t>
            </a:r>
          </a:p>
          <a:p>
            <a:pPr>
              <a:defRPr/>
            </a:pPr>
            <a:r>
              <a:rPr lang="en-US" sz="1790" dirty="0" smtClean="0">
                <a:latin typeface="Corporate S" panose="02020500000000000000" pitchFamily="18" charset="0"/>
              </a:rPr>
              <a:t>5,570</a:t>
            </a:r>
          </a:p>
          <a:p>
            <a:pPr>
              <a:defRPr/>
            </a:pPr>
            <a:r>
              <a:rPr lang="en-US" sz="1000" dirty="0" smtClean="0">
                <a:latin typeface="Corporate S" panose="02020500000000000000" pitchFamily="18" charset="0"/>
              </a:rPr>
              <a:t>(2002-2019)</a:t>
            </a:r>
            <a:endParaRPr lang="en-US" sz="1000" dirty="0">
              <a:latin typeface="Corporate S" panose="02020500000000000000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Personal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CC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5568926603708319E-2"/>
                  <c:y val="-8.8704108065351214E-2"/>
                </c:manualLayout>
              </c:layout>
              <c:tx>
                <c:rich>
                  <a:bodyPr/>
                  <a:lstStyle/>
                  <a:p>
                    <a:fld id="{4D82E8F3-95A7-46A9-9B4F-85C0F0CAB43A}" type="CATEGORYNAME">
                      <a:rPr lang="en-US" smtClean="0">
                        <a:latin typeface="Corporate S" panose="02020500000000000000" pitchFamily="18" charset="0"/>
                      </a:rPr>
                      <a:pPr/>
                      <a:t>[RUBRIKENNAME]</a:t>
                    </a:fld>
                    <a:r>
                      <a:rPr lang="en-US" baseline="0" dirty="0" smtClean="0">
                        <a:latin typeface="Corporate S" panose="02020500000000000000" pitchFamily="18" charset="0"/>
                      </a:rPr>
                      <a:t>: </a:t>
                    </a:r>
                    <a:fld id="{1B294887-DC5B-49A0-BC72-7B1F3AD164BC}" type="VALUE">
                      <a:rPr lang="en-US" baseline="0">
                        <a:latin typeface="Corporate S" panose="02020500000000000000" pitchFamily="18" charset="0"/>
                      </a:rPr>
                      <a:pPr/>
                      <a:t>[WERT]</a:t>
                    </a:fld>
                    <a:endParaRPr lang="en-US" baseline="0" dirty="0" smtClean="0">
                      <a:latin typeface="Corporate S" panose="02020500000000000000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13129075470192"/>
                  <c:y val="-1.4784018010891863E-2"/>
                </c:manualLayout>
              </c:layout>
              <c:tx>
                <c:rich>
                  <a:bodyPr/>
                  <a:lstStyle/>
                  <a:p>
                    <a:fld id="{A8AB7592-DD89-4EF8-AACD-43246241E769}" type="CATEGORYNAME">
                      <a:rPr lang="en-US" smtClean="0">
                        <a:latin typeface="Corporate S" panose="02020500000000000000" pitchFamily="18" charset="0"/>
                      </a:rPr>
                      <a:pPr/>
                      <a:t>[RUBRIKENNAME]</a:t>
                    </a:fld>
                    <a:r>
                      <a:rPr lang="en-US" baseline="0" dirty="0" smtClean="0"/>
                      <a:t>: </a:t>
                    </a:r>
                    <a:fld id="{762DCDC2-F7D8-4738-9C97-B23F37361EBD}" type="VALUE">
                      <a:rPr lang="en-US" baseline="0"/>
                      <a:pPr/>
                      <a:t>[WERT]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2066465683940301"/>
                  <c:y val="-3.69601905392179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C47047-B73E-46AC-804F-AA77C600B72F}" type="CATEGORYNAME">
                      <a:rPr lang="en-US" smtClean="0">
                        <a:latin typeface="Corporate S" panose="02020500000000000000" pitchFamily="18" charset="0"/>
                      </a:rPr>
                      <a:pPr>
                        <a:defRPr/>
                      </a:pPr>
                      <a:t>[RUBRIKENNAME]</a:t>
                    </a:fld>
                    <a:r>
                      <a:rPr lang="en-US" baseline="0" dirty="0" smtClean="0">
                        <a:latin typeface="Corporate S" panose="02020500000000000000" pitchFamily="18" charset="0"/>
                      </a:rPr>
                      <a:t>: </a:t>
                    </a:r>
                    <a:fld id="{BD618534-D148-404A-BBB2-E786235B813A}" type="VALUE">
                      <a:rPr lang="en-US" baseline="0">
                        <a:latin typeface="Corporate S" panose="02020500000000000000" pitchFamily="18" charset="0"/>
                      </a:rPr>
                      <a:pPr>
                        <a:defRPr/>
                      </a:pPr>
                      <a:t>[WERT]</a:t>
                    </a:fld>
                    <a:endParaRPr lang="en-US" baseline="0" dirty="0" smtClean="0">
                      <a:latin typeface="Corporate S" panose="02020500000000000000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315056110877"/>
                      <c:h val="0.1423700934448886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EU</c:v>
                </c:pt>
                <c:pt idx="1">
                  <c:v>Council of Europe</c:v>
                </c:pt>
                <c:pt idx="2">
                  <c:v>OSCE/ODIHR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686</c:v>
                </c:pt>
                <c:pt idx="1">
                  <c:v>18</c:v>
                </c:pt>
                <c:pt idx="2">
                  <c:v>4866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CB226-A5C0-4611-B958-4564EC9B66F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de-DE"/>
        </a:p>
      </dgm:t>
    </dgm:pt>
    <dgm:pt modelId="{AF7DB32A-49C1-4870-B523-9FB636238AAA}">
      <dgm:prSet phldrT="[Text]" custT="1"/>
      <dgm:spPr>
        <a:gradFill rotWithShape="0">
          <a:gsLst>
            <a:gs pos="0">
              <a:srgbClr val="FF9933"/>
            </a:gs>
            <a:gs pos="50000">
              <a:srgbClr val="FF9933"/>
            </a:gs>
            <a:gs pos="100000">
              <a:srgbClr val="FF9933"/>
            </a:gs>
          </a:gsLst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de-DE" sz="1200" dirty="0" smtClean="0"/>
        </a:p>
        <a:p>
          <a:r>
            <a:rPr lang="de-DE" sz="2000" dirty="0" smtClean="0"/>
            <a:t>1</a:t>
          </a:r>
          <a:endParaRPr lang="de-DE" sz="2000" dirty="0"/>
        </a:p>
      </dgm:t>
    </dgm:pt>
    <dgm:pt modelId="{8B748449-2FC3-428B-9A77-DD0D8268A794}" type="parTrans" cxnId="{55480C38-4126-40C8-AEDD-671883E8430A}">
      <dgm:prSet/>
      <dgm:spPr/>
      <dgm:t>
        <a:bodyPr/>
        <a:lstStyle/>
        <a:p>
          <a:endParaRPr lang="de-DE"/>
        </a:p>
      </dgm:t>
    </dgm:pt>
    <dgm:pt modelId="{80276D46-695C-400A-9E84-C1E0DCF40B4B}" type="sibTrans" cxnId="{55480C38-4126-40C8-AEDD-671883E8430A}">
      <dgm:prSet/>
      <dgm:spPr/>
      <dgm:t>
        <a:bodyPr/>
        <a:lstStyle/>
        <a:p>
          <a:endParaRPr lang="de-DE"/>
        </a:p>
      </dgm:t>
    </dgm:pt>
    <dgm:pt modelId="{DFB59536-CD60-4AED-8999-E41D3BB3B1FA}">
      <dgm:prSet phldrT="[Text]" custT="1"/>
      <dgm:spPr>
        <a:gradFill rotWithShape="0">
          <a:gsLst>
            <a:gs pos="0">
              <a:srgbClr val="FF9933"/>
            </a:gs>
            <a:gs pos="50000">
              <a:srgbClr val="FF9933"/>
            </a:gs>
            <a:gs pos="100000">
              <a:srgbClr val="FF9933"/>
            </a:gs>
          </a:gsLst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de-DE" sz="1000" dirty="0" smtClean="0"/>
        </a:p>
        <a:p>
          <a:r>
            <a:rPr lang="de-DE" sz="2000" dirty="0" smtClean="0"/>
            <a:t>2</a:t>
          </a:r>
          <a:endParaRPr lang="de-DE" sz="2000" dirty="0"/>
        </a:p>
      </dgm:t>
    </dgm:pt>
    <dgm:pt modelId="{09707009-915D-45A6-94BB-3BE3D14E55BC}" type="parTrans" cxnId="{CFC8C11C-CE29-47BF-909A-2703632F11E9}">
      <dgm:prSet/>
      <dgm:spPr/>
      <dgm:t>
        <a:bodyPr/>
        <a:lstStyle/>
        <a:p>
          <a:endParaRPr lang="de-DE"/>
        </a:p>
      </dgm:t>
    </dgm:pt>
    <dgm:pt modelId="{2069795F-276E-47C7-8855-8341EBB4C74E}" type="sibTrans" cxnId="{CFC8C11C-CE29-47BF-909A-2703632F11E9}">
      <dgm:prSet/>
      <dgm:spPr/>
      <dgm:t>
        <a:bodyPr/>
        <a:lstStyle/>
        <a:p>
          <a:endParaRPr lang="de-DE"/>
        </a:p>
      </dgm:t>
    </dgm:pt>
    <dgm:pt modelId="{FF1F24D8-A471-4260-8D13-79FF1BDA12D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 err="1" smtClean="0">
              <a:cs typeface="Arial" panose="020B0604020202020204" pitchFamily="34" charset="0"/>
            </a:rPr>
            <a:t>Selection</a:t>
          </a:r>
          <a:r>
            <a:rPr lang="de-DE" dirty="0" smtClean="0">
              <a:cs typeface="Arial" panose="020B0604020202020204" pitchFamily="34" charset="0"/>
            </a:rPr>
            <a:t> </a:t>
          </a:r>
          <a:r>
            <a:rPr lang="de-DE" dirty="0" err="1" smtClean="0">
              <a:cs typeface="Arial" panose="020B0604020202020204" pitchFamily="34" charset="0"/>
            </a:rPr>
            <a:t>Procedure</a:t>
          </a:r>
          <a:r>
            <a:rPr lang="de-DE" dirty="0" smtClean="0">
              <a:cs typeface="Arial" panose="020B0604020202020204" pitchFamily="34" charset="0"/>
            </a:rPr>
            <a:t>             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CV Screening, </a:t>
          </a:r>
          <a:r>
            <a:rPr lang="de-DE" i="1" dirty="0" err="1" smtClean="0">
              <a:solidFill>
                <a:srgbClr val="FF9933"/>
              </a:solidFill>
              <a:cs typeface="Arial" panose="020B0604020202020204" pitchFamily="34" charset="0"/>
            </a:rPr>
            <a:t>Consultation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, CBI</a:t>
          </a:r>
          <a:endParaRPr lang="de-DE" dirty="0"/>
        </a:p>
      </dgm:t>
    </dgm:pt>
    <dgm:pt modelId="{F4E9F426-4ACF-4C28-B27A-D955CD31DA5F}" type="parTrans" cxnId="{18D9BAD8-B77E-4CF3-AF0C-3B601C50F321}">
      <dgm:prSet/>
      <dgm:spPr/>
      <dgm:t>
        <a:bodyPr/>
        <a:lstStyle/>
        <a:p>
          <a:endParaRPr lang="de-DE"/>
        </a:p>
      </dgm:t>
    </dgm:pt>
    <dgm:pt modelId="{8387569A-AF91-4398-AB28-BDA220350A4B}" type="sibTrans" cxnId="{18D9BAD8-B77E-4CF3-AF0C-3B601C50F321}">
      <dgm:prSet/>
      <dgm:spPr/>
      <dgm:t>
        <a:bodyPr/>
        <a:lstStyle/>
        <a:p>
          <a:endParaRPr lang="de-DE"/>
        </a:p>
      </dgm:t>
    </dgm:pt>
    <dgm:pt modelId="{E83A8FF3-2E8B-49C6-A2DB-65744BD66755}">
      <dgm:prSet phldrT="[Text]" custT="1"/>
      <dgm:spPr>
        <a:gradFill rotWithShape="0">
          <a:gsLst>
            <a:gs pos="0">
              <a:srgbClr val="FF9933"/>
            </a:gs>
            <a:gs pos="50000">
              <a:srgbClr val="FF9933"/>
            </a:gs>
            <a:gs pos="100000">
              <a:srgbClr val="FF9933"/>
            </a:gs>
          </a:gsLst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de-DE" sz="1000" dirty="0" smtClean="0"/>
        </a:p>
        <a:p>
          <a:r>
            <a:rPr lang="de-DE" sz="2000" dirty="0" smtClean="0"/>
            <a:t>3</a:t>
          </a:r>
          <a:endParaRPr lang="de-DE" sz="2000" dirty="0"/>
        </a:p>
      </dgm:t>
    </dgm:pt>
    <dgm:pt modelId="{451C0957-609C-44B7-9069-A945BBF9CAD7}" type="parTrans" cxnId="{4FAABBE9-551A-4BAC-9F2C-9891F3BD98FC}">
      <dgm:prSet/>
      <dgm:spPr/>
      <dgm:t>
        <a:bodyPr/>
        <a:lstStyle/>
        <a:p>
          <a:endParaRPr lang="de-DE"/>
        </a:p>
      </dgm:t>
    </dgm:pt>
    <dgm:pt modelId="{B90519E6-BABE-47A3-A79C-6287B3251C0C}" type="sibTrans" cxnId="{4FAABBE9-551A-4BAC-9F2C-9891F3BD98FC}">
      <dgm:prSet/>
      <dgm:spPr/>
      <dgm:t>
        <a:bodyPr/>
        <a:lstStyle/>
        <a:p>
          <a:endParaRPr lang="de-DE"/>
        </a:p>
      </dgm:t>
    </dgm:pt>
    <dgm:pt modelId="{E6A81628-9A0C-4ACE-A7DF-D25992E5F852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 smtClean="0">
              <a:cs typeface="Arial" panose="020B0604020202020204" pitchFamily="34" charset="0"/>
            </a:rPr>
            <a:t>Core Course / STO Course  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Training, </a:t>
          </a:r>
          <a:r>
            <a:rPr lang="de-DE" i="1" dirty="0" err="1" smtClean="0">
              <a:solidFill>
                <a:srgbClr val="FF9933"/>
              </a:solidFill>
              <a:cs typeface="Arial" panose="020B0604020202020204" pitchFamily="34" charset="0"/>
            </a:rPr>
            <a:t>Verification</a:t>
          </a:r>
          <a:endParaRPr lang="de-DE" dirty="0"/>
        </a:p>
      </dgm:t>
    </dgm:pt>
    <dgm:pt modelId="{149EBBBD-7712-41C5-8B61-B6022170DB45}" type="parTrans" cxnId="{80FCBA5A-2CDA-4213-A985-A297EECD3AB0}">
      <dgm:prSet/>
      <dgm:spPr/>
      <dgm:t>
        <a:bodyPr/>
        <a:lstStyle/>
        <a:p>
          <a:endParaRPr lang="de-DE"/>
        </a:p>
      </dgm:t>
    </dgm:pt>
    <dgm:pt modelId="{E1C238C7-E396-442B-B1EC-3EEAED34AF7C}" type="sibTrans" cxnId="{80FCBA5A-2CDA-4213-A985-A297EECD3AB0}">
      <dgm:prSet/>
      <dgm:spPr/>
      <dgm:t>
        <a:bodyPr/>
        <a:lstStyle/>
        <a:p>
          <a:endParaRPr lang="de-DE"/>
        </a:p>
      </dgm:t>
    </dgm:pt>
    <dgm:pt modelId="{29FE4AC4-755F-4D8E-969F-E9EAD5669B2C}">
      <dgm:prSet custT="1"/>
      <dgm:spPr>
        <a:gradFill rotWithShape="0">
          <a:gsLst>
            <a:gs pos="0">
              <a:srgbClr val="FF9933"/>
            </a:gs>
            <a:gs pos="50000">
              <a:srgbClr val="FF9933"/>
            </a:gs>
            <a:gs pos="100000">
              <a:srgbClr val="FF9933"/>
            </a:gs>
          </a:gsLst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de-DE" sz="1000" dirty="0" smtClean="0"/>
        </a:p>
        <a:p>
          <a:r>
            <a:rPr lang="de-DE" sz="2000" dirty="0" smtClean="0"/>
            <a:t>4</a:t>
          </a:r>
          <a:endParaRPr lang="de-DE" sz="2000" dirty="0"/>
        </a:p>
      </dgm:t>
    </dgm:pt>
    <dgm:pt modelId="{3FBC82D2-CB24-4D2D-A649-7FE879300B86}" type="parTrans" cxnId="{0057BDCB-86AD-441A-ABE5-4A65C0B653AB}">
      <dgm:prSet/>
      <dgm:spPr/>
      <dgm:t>
        <a:bodyPr/>
        <a:lstStyle/>
        <a:p>
          <a:endParaRPr lang="de-DE"/>
        </a:p>
      </dgm:t>
    </dgm:pt>
    <dgm:pt modelId="{1854AE7D-A136-45DA-B682-4DF9E28A9B7B}" type="sibTrans" cxnId="{0057BDCB-86AD-441A-ABE5-4A65C0B653AB}">
      <dgm:prSet/>
      <dgm:spPr/>
      <dgm:t>
        <a:bodyPr/>
        <a:lstStyle/>
        <a:p>
          <a:endParaRPr lang="de-DE"/>
        </a:p>
      </dgm:t>
    </dgm:pt>
    <dgm:pt modelId="{E5EA61B5-B861-4A5A-BB46-8A4AF5BD350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 smtClean="0">
              <a:cs typeface="Arial" panose="020B0604020202020204" pitchFamily="34" charset="0"/>
            </a:rPr>
            <a:t>Membership in Expert Pool</a:t>
          </a:r>
          <a:r>
            <a:rPr lang="de-DE" i="1" dirty="0" smtClean="0">
              <a:cs typeface="Arial" panose="020B0604020202020204" pitchFamily="34" charset="0"/>
            </a:rPr>
            <a:t>   </a:t>
          </a:r>
          <a:r>
            <a:rPr lang="de-DE" i="1" dirty="0" err="1" smtClean="0">
              <a:solidFill>
                <a:srgbClr val="FF9933"/>
              </a:solidFill>
              <a:cs typeface="Arial" panose="020B0604020202020204" pitchFamily="34" charset="0"/>
            </a:rPr>
            <a:t>Recruitment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, </a:t>
          </a:r>
          <a:r>
            <a:rPr lang="de-DE" i="1" dirty="0" err="1" smtClean="0">
              <a:solidFill>
                <a:srgbClr val="FF9933"/>
              </a:solidFill>
              <a:cs typeface="Arial" panose="020B0604020202020204" pitchFamily="34" charset="0"/>
            </a:rPr>
            <a:t>Contracting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, </a:t>
          </a:r>
          <a:r>
            <a:rPr lang="de-DE" i="1" dirty="0" err="1" smtClean="0">
              <a:solidFill>
                <a:srgbClr val="FF9933"/>
              </a:solidFill>
              <a:cs typeface="Arial" panose="020B0604020202020204" pitchFamily="34" charset="0"/>
            </a:rPr>
            <a:t>Duty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 </a:t>
          </a:r>
          <a:r>
            <a:rPr lang="de-DE" i="1" dirty="0" err="1" smtClean="0">
              <a:solidFill>
                <a:srgbClr val="FF9933"/>
              </a:solidFill>
              <a:cs typeface="Arial" panose="020B0604020202020204" pitchFamily="34" charset="0"/>
            </a:rPr>
            <a:t>of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/>
          </a:r>
          <a:b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</a:b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                                              Care</a:t>
          </a:r>
          <a:endParaRPr lang="de-DE" dirty="0"/>
        </a:p>
      </dgm:t>
    </dgm:pt>
    <dgm:pt modelId="{2FCD65EC-F9AB-40D9-8717-5FB06AF64C1F}" type="parTrans" cxnId="{E3760CA8-0499-41F6-A810-6CDF4F589667}">
      <dgm:prSet/>
      <dgm:spPr/>
      <dgm:t>
        <a:bodyPr/>
        <a:lstStyle/>
        <a:p>
          <a:endParaRPr lang="de-DE"/>
        </a:p>
      </dgm:t>
    </dgm:pt>
    <dgm:pt modelId="{BC121E66-CE15-4930-8548-5A7024318F9A}" type="sibTrans" cxnId="{E3760CA8-0499-41F6-A810-6CDF4F589667}">
      <dgm:prSet/>
      <dgm:spPr/>
      <dgm:t>
        <a:bodyPr/>
        <a:lstStyle/>
        <a:p>
          <a:endParaRPr lang="de-DE"/>
        </a:p>
      </dgm:t>
    </dgm:pt>
    <dgm:pt modelId="{133DDFAF-A2B5-465E-BAE3-25E028EAB4C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 smtClean="0">
              <a:cs typeface="Arial" panose="020B0604020202020204" pitchFamily="34" charset="0"/>
            </a:rPr>
            <a:t>Online </a:t>
          </a:r>
          <a:r>
            <a:rPr lang="de-DE" dirty="0" err="1" smtClean="0">
              <a:cs typeface="Arial" panose="020B0604020202020204" pitchFamily="34" charset="0"/>
            </a:rPr>
            <a:t>Application</a:t>
          </a:r>
          <a:r>
            <a:rPr lang="de-DE" dirty="0" smtClean="0">
              <a:cs typeface="Arial" panose="020B0604020202020204" pitchFamily="34" charset="0"/>
            </a:rPr>
            <a:t>                 </a:t>
          </a:r>
          <a:r>
            <a:rPr lang="de-DE" i="1" dirty="0" smtClean="0">
              <a:solidFill>
                <a:srgbClr val="FF9933"/>
              </a:solidFill>
              <a:cs typeface="Arial" panose="020B0604020202020204" pitchFamily="34" charset="0"/>
            </a:rPr>
            <a:t>https://www2.zif-berlin.org/</a:t>
          </a:r>
          <a:endParaRPr lang="de-DE" dirty="0"/>
        </a:p>
      </dgm:t>
    </dgm:pt>
    <dgm:pt modelId="{5D536DFE-AFA6-4686-BC2D-2DED04CFE09E}" type="parTrans" cxnId="{0885A367-3CEC-49D9-AE30-828B085F06DC}">
      <dgm:prSet/>
      <dgm:spPr/>
      <dgm:t>
        <a:bodyPr/>
        <a:lstStyle/>
        <a:p>
          <a:endParaRPr lang="de-DE"/>
        </a:p>
      </dgm:t>
    </dgm:pt>
    <dgm:pt modelId="{47F669EE-17DE-4F97-B8C5-FB8AB1C817FE}" type="sibTrans" cxnId="{0885A367-3CEC-49D9-AE30-828B085F06DC}">
      <dgm:prSet/>
      <dgm:spPr/>
      <dgm:t>
        <a:bodyPr/>
        <a:lstStyle/>
        <a:p>
          <a:endParaRPr lang="de-DE"/>
        </a:p>
      </dgm:t>
    </dgm:pt>
    <dgm:pt modelId="{B5E03A5B-753E-4E50-BB59-9EBFCC8FDF4D}" type="pres">
      <dgm:prSet presAssocID="{884CB226-A5C0-4611-B958-4564EC9B66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ECEEFCB-0A5D-4FB4-B82B-B1B4CAFBB1D9}" type="pres">
      <dgm:prSet presAssocID="{AF7DB32A-49C1-4870-B523-9FB636238AAA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CEEEF30-8A89-4F61-815D-AC2A2CFF380D}" type="pres">
      <dgm:prSet presAssocID="{AF7DB32A-49C1-4870-B523-9FB636238A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7319D8-93CD-4B10-A91E-B870C8AD6CE3}" type="pres">
      <dgm:prSet presAssocID="{AF7DB32A-49C1-4870-B523-9FB636238AAA}" presName="descendantText" presStyleLbl="alignAcc1" presStyleIdx="0" presStyleCnt="4" custScaleY="980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79061F-CD7B-446A-B305-9733EA7B7892}" type="pres">
      <dgm:prSet presAssocID="{80276D46-695C-400A-9E84-C1E0DCF40B4B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DA8EFAC-17D4-494D-93EF-A7CEE0DD6838}" type="pres">
      <dgm:prSet presAssocID="{DFB59536-CD60-4AED-8999-E41D3BB3B1FA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DEF2F41-9690-4C66-BF32-DF402E6BD4A3}" type="pres">
      <dgm:prSet presAssocID="{DFB59536-CD60-4AED-8999-E41D3BB3B1F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638126-2150-4149-A204-8477EA5D6F10}" type="pres">
      <dgm:prSet presAssocID="{DFB59536-CD60-4AED-8999-E41D3BB3B1FA}" presName="descendantText" presStyleLbl="alignAcc1" presStyleIdx="1" presStyleCnt="4" custScaleY="980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1B34E4-0104-49F8-8F15-418A1534C07A}" type="pres">
      <dgm:prSet presAssocID="{2069795F-276E-47C7-8855-8341EBB4C74E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B1D2ECC-E1C6-4804-A215-7EF168227DE3}" type="pres">
      <dgm:prSet presAssocID="{E83A8FF3-2E8B-49C6-A2DB-65744BD6675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2625EF2-6C7B-441F-9B2D-85F7080AEC19}" type="pres">
      <dgm:prSet presAssocID="{E83A8FF3-2E8B-49C6-A2DB-65744BD6675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0428B5-35B5-4737-92A8-40A37C179A15}" type="pres">
      <dgm:prSet presAssocID="{E83A8FF3-2E8B-49C6-A2DB-65744BD6675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FB12F4-BE46-425A-BB03-9325F355000B}" type="pres">
      <dgm:prSet presAssocID="{B90519E6-BABE-47A3-A79C-6287B3251C0C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AB010FD-72EA-4850-B24F-CCEABEF54E66}" type="pres">
      <dgm:prSet presAssocID="{29FE4AC4-755F-4D8E-969F-E9EAD5669B2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378774B-8541-4FE1-B5C4-2C08A56FD13A}" type="pres">
      <dgm:prSet presAssocID="{29FE4AC4-755F-4D8E-969F-E9EAD5669B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DAA749-D62E-4199-AF40-C58D2864AA23}" type="pres">
      <dgm:prSet presAssocID="{29FE4AC4-755F-4D8E-969F-E9EAD5669B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57BDCB-86AD-441A-ABE5-4A65C0B653AB}" srcId="{884CB226-A5C0-4611-B958-4564EC9B66FE}" destId="{29FE4AC4-755F-4D8E-969F-E9EAD5669B2C}" srcOrd="3" destOrd="0" parTransId="{3FBC82D2-CB24-4D2D-A649-7FE879300B86}" sibTransId="{1854AE7D-A136-45DA-B682-4DF9E28A9B7B}"/>
    <dgm:cxn modelId="{E5D3878E-924E-4541-9E5C-9494B1F85A6A}" type="presOf" srcId="{884CB226-A5C0-4611-B958-4564EC9B66FE}" destId="{B5E03A5B-753E-4E50-BB59-9EBFCC8FDF4D}" srcOrd="0" destOrd="0" presId="urn:microsoft.com/office/officeart/2005/8/layout/chevron2"/>
    <dgm:cxn modelId="{80FCBA5A-2CDA-4213-A985-A297EECD3AB0}" srcId="{E83A8FF3-2E8B-49C6-A2DB-65744BD66755}" destId="{E6A81628-9A0C-4ACE-A7DF-D25992E5F852}" srcOrd="0" destOrd="0" parTransId="{149EBBBD-7712-41C5-8B61-B6022170DB45}" sibTransId="{E1C238C7-E396-442B-B1EC-3EEAED34AF7C}"/>
    <dgm:cxn modelId="{E3760CA8-0499-41F6-A810-6CDF4F589667}" srcId="{29FE4AC4-755F-4D8E-969F-E9EAD5669B2C}" destId="{E5EA61B5-B861-4A5A-BB46-8A4AF5BD350F}" srcOrd="0" destOrd="0" parTransId="{2FCD65EC-F9AB-40D9-8717-5FB06AF64C1F}" sibTransId="{BC121E66-CE15-4930-8548-5A7024318F9A}"/>
    <dgm:cxn modelId="{18D9BAD8-B77E-4CF3-AF0C-3B601C50F321}" srcId="{DFB59536-CD60-4AED-8999-E41D3BB3B1FA}" destId="{FF1F24D8-A471-4260-8D13-79FF1BDA12DF}" srcOrd="0" destOrd="0" parTransId="{F4E9F426-4ACF-4C28-B27A-D955CD31DA5F}" sibTransId="{8387569A-AF91-4398-AB28-BDA220350A4B}"/>
    <dgm:cxn modelId="{BB200030-A086-4B0E-BB4B-206554A59992}" type="presOf" srcId="{133DDFAF-A2B5-465E-BAE3-25E028EAB4CE}" destId="{467319D8-93CD-4B10-A91E-B870C8AD6CE3}" srcOrd="0" destOrd="0" presId="urn:microsoft.com/office/officeart/2005/8/layout/chevron2"/>
    <dgm:cxn modelId="{CD460993-EEEA-4FA1-A64A-6F8873630B27}" type="presOf" srcId="{DFB59536-CD60-4AED-8999-E41D3BB3B1FA}" destId="{2DEF2F41-9690-4C66-BF32-DF402E6BD4A3}" srcOrd="0" destOrd="0" presId="urn:microsoft.com/office/officeart/2005/8/layout/chevron2"/>
    <dgm:cxn modelId="{35C69F60-9038-4E2D-A8D5-C9976CD4F709}" type="presOf" srcId="{E5EA61B5-B861-4A5A-BB46-8A4AF5BD350F}" destId="{33DAA749-D62E-4199-AF40-C58D2864AA23}" srcOrd="0" destOrd="0" presId="urn:microsoft.com/office/officeart/2005/8/layout/chevron2"/>
    <dgm:cxn modelId="{3F1219C8-C2FE-474E-AB93-A8493A0AC27A}" type="presOf" srcId="{E6A81628-9A0C-4ACE-A7DF-D25992E5F852}" destId="{AF0428B5-35B5-4737-92A8-40A37C179A15}" srcOrd="0" destOrd="0" presId="urn:microsoft.com/office/officeart/2005/8/layout/chevron2"/>
    <dgm:cxn modelId="{42679EC2-7583-48F9-AE67-EB841A564877}" type="presOf" srcId="{FF1F24D8-A471-4260-8D13-79FF1BDA12DF}" destId="{08638126-2150-4149-A204-8477EA5D6F10}" srcOrd="0" destOrd="0" presId="urn:microsoft.com/office/officeart/2005/8/layout/chevron2"/>
    <dgm:cxn modelId="{55480C38-4126-40C8-AEDD-671883E8430A}" srcId="{884CB226-A5C0-4611-B958-4564EC9B66FE}" destId="{AF7DB32A-49C1-4870-B523-9FB636238AAA}" srcOrd="0" destOrd="0" parTransId="{8B748449-2FC3-428B-9A77-DD0D8268A794}" sibTransId="{80276D46-695C-400A-9E84-C1E0DCF40B4B}"/>
    <dgm:cxn modelId="{0885A367-3CEC-49D9-AE30-828B085F06DC}" srcId="{AF7DB32A-49C1-4870-B523-9FB636238AAA}" destId="{133DDFAF-A2B5-465E-BAE3-25E028EAB4CE}" srcOrd="0" destOrd="0" parTransId="{5D536DFE-AFA6-4686-BC2D-2DED04CFE09E}" sibTransId="{47F669EE-17DE-4F97-B8C5-FB8AB1C817FE}"/>
    <dgm:cxn modelId="{5D37CA0E-1B4A-423A-8C77-E166405C15E9}" type="presOf" srcId="{29FE4AC4-755F-4D8E-969F-E9EAD5669B2C}" destId="{3378774B-8541-4FE1-B5C4-2C08A56FD13A}" srcOrd="0" destOrd="0" presId="urn:microsoft.com/office/officeart/2005/8/layout/chevron2"/>
    <dgm:cxn modelId="{CFC8C11C-CE29-47BF-909A-2703632F11E9}" srcId="{884CB226-A5C0-4611-B958-4564EC9B66FE}" destId="{DFB59536-CD60-4AED-8999-E41D3BB3B1FA}" srcOrd="1" destOrd="0" parTransId="{09707009-915D-45A6-94BB-3BE3D14E55BC}" sibTransId="{2069795F-276E-47C7-8855-8341EBB4C74E}"/>
    <dgm:cxn modelId="{251DB6EA-6911-4E75-A6F1-A8D65306D1DF}" type="presOf" srcId="{E83A8FF3-2E8B-49C6-A2DB-65744BD66755}" destId="{32625EF2-6C7B-441F-9B2D-85F7080AEC19}" srcOrd="0" destOrd="0" presId="urn:microsoft.com/office/officeart/2005/8/layout/chevron2"/>
    <dgm:cxn modelId="{4FAABBE9-551A-4BAC-9F2C-9891F3BD98FC}" srcId="{884CB226-A5C0-4611-B958-4564EC9B66FE}" destId="{E83A8FF3-2E8B-49C6-A2DB-65744BD66755}" srcOrd="2" destOrd="0" parTransId="{451C0957-609C-44B7-9069-A945BBF9CAD7}" sibTransId="{B90519E6-BABE-47A3-A79C-6287B3251C0C}"/>
    <dgm:cxn modelId="{677DB6D6-6A9E-4230-A937-DA3BCACF6175}" type="presOf" srcId="{AF7DB32A-49C1-4870-B523-9FB636238AAA}" destId="{9CEEEF30-8A89-4F61-815D-AC2A2CFF380D}" srcOrd="0" destOrd="0" presId="urn:microsoft.com/office/officeart/2005/8/layout/chevron2"/>
    <dgm:cxn modelId="{A20FBFE6-353F-4D4C-9B15-24A3805E0E8B}" type="presParOf" srcId="{B5E03A5B-753E-4E50-BB59-9EBFCC8FDF4D}" destId="{5ECEEFCB-0A5D-4FB4-B82B-B1B4CAFBB1D9}" srcOrd="0" destOrd="0" presId="urn:microsoft.com/office/officeart/2005/8/layout/chevron2"/>
    <dgm:cxn modelId="{FDFAA53A-8841-4733-87DB-C66420A6D54B}" type="presParOf" srcId="{5ECEEFCB-0A5D-4FB4-B82B-B1B4CAFBB1D9}" destId="{9CEEEF30-8A89-4F61-815D-AC2A2CFF380D}" srcOrd="0" destOrd="0" presId="urn:microsoft.com/office/officeart/2005/8/layout/chevron2"/>
    <dgm:cxn modelId="{7CDF7BC1-910D-467A-8ED4-96D69A0D08C9}" type="presParOf" srcId="{5ECEEFCB-0A5D-4FB4-B82B-B1B4CAFBB1D9}" destId="{467319D8-93CD-4B10-A91E-B870C8AD6CE3}" srcOrd="1" destOrd="0" presId="urn:microsoft.com/office/officeart/2005/8/layout/chevron2"/>
    <dgm:cxn modelId="{0190F480-26AC-42E4-ABD5-40C4B266BB30}" type="presParOf" srcId="{B5E03A5B-753E-4E50-BB59-9EBFCC8FDF4D}" destId="{FE79061F-CD7B-446A-B305-9733EA7B7892}" srcOrd="1" destOrd="0" presId="urn:microsoft.com/office/officeart/2005/8/layout/chevron2"/>
    <dgm:cxn modelId="{F74F4495-1E3D-4BC8-832E-382305B1EAF3}" type="presParOf" srcId="{B5E03A5B-753E-4E50-BB59-9EBFCC8FDF4D}" destId="{1DA8EFAC-17D4-494D-93EF-A7CEE0DD6838}" srcOrd="2" destOrd="0" presId="urn:microsoft.com/office/officeart/2005/8/layout/chevron2"/>
    <dgm:cxn modelId="{7B98D645-49F7-4685-8CA1-65E0BBBF5386}" type="presParOf" srcId="{1DA8EFAC-17D4-494D-93EF-A7CEE0DD6838}" destId="{2DEF2F41-9690-4C66-BF32-DF402E6BD4A3}" srcOrd="0" destOrd="0" presId="urn:microsoft.com/office/officeart/2005/8/layout/chevron2"/>
    <dgm:cxn modelId="{17848901-B8DD-4288-A696-A258E44F9EC5}" type="presParOf" srcId="{1DA8EFAC-17D4-494D-93EF-A7CEE0DD6838}" destId="{08638126-2150-4149-A204-8477EA5D6F10}" srcOrd="1" destOrd="0" presId="urn:microsoft.com/office/officeart/2005/8/layout/chevron2"/>
    <dgm:cxn modelId="{1F31AB2F-7B47-431B-BC20-416358C706F0}" type="presParOf" srcId="{B5E03A5B-753E-4E50-BB59-9EBFCC8FDF4D}" destId="{041B34E4-0104-49F8-8F15-418A1534C07A}" srcOrd="3" destOrd="0" presId="urn:microsoft.com/office/officeart/2005/8/layout/chevron2"/>
    <dgm:cxn modelId="{8F695EE0-558E-4EC1-A928-5F127DFCB0DB}" type="presParOf" srcId="{B5E03A5B-753E-4E50-BB59-9EBFCC8FDF4D}" destId="{1B1D2ECC-E1C6-4804-A215-7EF168227DE3}" srcOrd="4" destOrd="0" presId="urn:microsoft.com/office/officeart/2005/8/layout/chevron2"/>
    <dgm:cxn modelId="{59DA1A01-AFDD-4950-BE60-FE1E253559BE}" type="presParOf" srcId="{1B1D2ECC-E1C6-4804-A215-7EF168227DE3}" destId="{32625EF2-6C7B-441F-9B2D-85F7080AEC19}" srcOrd="0" destOrd="0" presId="urn:microsoft.com/office/officeart/2005/8/layout/chevron2"/>
    <dgm:cxn modelId="{813CDBF3-8D92-466A-9A73-FB12DF2505A3}" type="presParOf" srcId="{1B1D2ECC-E1C6-4804-A215-7EF168227DE3}" destId="{AF0428B5-35B5-4737-92A8-40A37C179A15}" srcOrd="1" destOrd="0" presId="urn:microsoft.com/office/officeart/2005/8/layout/chevron2"/>
    <dgm:cxn modelId="{7FA43BF4-949B-4D1F-AEB9-2D407F9C3DAC}" type="presParOf" srcId="{B5E03A5B-753E-4E50-BB59-9EBFCC8FDF4D}" destId="{2AFB12F4-BE46-425A-BB03-9325F355000B}" srcOrd="5" destOrd="0" presId="urn:microsoft.com/office/officeart/2005/8/layout/chevron2"/>
    <dgm:cxn modelId="{953EC56E-4E37-4720-8710-10B94766C86D}" type="presParOf" srcId="{B5E03A5B-753E-4E50-BB59-9EBFCC8FDF4D}" destId="{1AB010FD-72EA-4850-B24F-CCEABEF54E66}" srcOrd="6" destOrd="0" presId="urn:microsoft.com/office/officeart/2005/8/layout/chevron2"/>
    <dgm:cxn modelId="{F9527F53-DC0B-402F-B6A8-36B500F67988}" type="presParOf" srcId="{1AB010FD-72EA-4850-B24F-CCEABEF54E66}" destId="{3378774B-8541-4FE1-B5C4-2C08A56FD13A}" srcOrd="0" destOrd="0" presId="urn:microsoft.com/office/officeart/2005/8/layout/chevron2"/>
    <dgm:cxn modelId="{AE01E289-DB71-4FB4-BC8F-B61D22D643ED}" type="presParOf" srcId="{1AB010FD-72EA-4850-B24F-CCEABEF54E66}" destId="{33DAA749-D62E-4199-AF40-C58D2864AA23}" srcOrd="1" destOrd="0" presId="urn:microsoft.com/office/officeart/2005/8/layout/chevron2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706E-5481-405A-9A9C-2285E8DEB393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BF54A-6115-49A3-8531-59CD146A2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17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Tx/>
              <a:buChar char="•"/>
              <a:defRPr/>
            </a:pPr>
            <a:r>
              <a:rPr lang="de-DE" altLang="de-DE" dirty="0" smtClean="0"/>
              <a:t>Balkan-story: 200 </a:t>
            </a:r>
            <a:r>
              <a:rPr lang="de-DE" altLang="de-DE" dirty="0" err="1" smtClean="0"/>
              <a:t>civilian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monitors</a:t>
            </a:r>
            <a:r>
              <a:rPr lang="de-DE" altLang="de-DE" dirty="0" smtClean="0"/>
              <a:t> for</a:t>
            </a:r>
            <a:r>
              <a:rPr lang="de-DE" altLang="de-DE" baseline="0" dirty="0" smtClean="0"/>
              <a:t> Kosovo </a:t>
            </a:r>
            <a:r>
              <a:rPr lang="de-DE" altLang="de-DE" baseline="0" dirty="0" err="1" smtClean="0"/>
              <a:t>mission</a:t>
            </a:r>
            <a:r>
              <a:rPr lang="de-DE" altLang="de-DE" baseline="0" dirty="0" smtClean="0"/>
              <a:t> </a:t>
            </a:r>
            <a:r>
              <a:rPr lang="de-DE" altLang="de-DE" dirty="0" err="1" smtClean="0"/>
              <a:t>had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recruited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became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clear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without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roster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an</a:t>
            </a:r>
            <a:r>
              <a:rPr lang="de-DE" altLang="de-DE" baseline="0" dirty="0" smtClean="0"/>
              <a:t> expert </a:t>
            </a:r>
            <a:r>
              <a:rPr lang="de-DE" altLang="de-DE" baseline="0" dirty="0" err="1" smtClean="0"/>
              <a:t>pool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was </a:t>
            </a:r>
            <a:r>
              <a:rPr lang="de-DE" altLang="de-DE" baseline="0" dirty="0" err="1" smtClean="0"/>
              <a:t>very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difficult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manage. </a:t>
            </a:r>
            <a:endParaRPr lang="de-DE" altLang="de-DE" dirty="0" smtClean="0"/>
          </a:p>
          <a:p>
            <a:pPr marL="171438" indent="-171438">
              <a:buFontTx/>
              <a:buChar char="•"/>
              <a:defRPr/>
            </a:pPr>
            <a:r>
              <a:rPr lang="de-DE" altLang="de-DE" dirty="0" err="1" smtClean="0"/>
              <a:t>Coincided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an </a:t>
            </a:r>
            <a:r>
              <a:rPr lang="de-DE" altLang="de-DE" baseline="0" dirty="0" err="1" smtClean="0"/>
              <a:t>increasing</a:t>
            </a:r>
            <a:r>
              <a:rPr lang="de-DE" altLang="de-DE" baseline="0" dirty="0" smtClean="0"/>
              <a:t> German </a:t>
            </a:r>
            <a:r>
              <a:rPr lang="de-DE" altLang="de-DE" baseline="0" dirty="0" err="1" smtClean="0"/>
              <a:t>interest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take</a:t>
            </a:r>
            <a:r>
              <a:rPr lang="de-DE" altLang="de-DE" baseline="0" dirty="0" smtClean="0"/>
              <a:t> on </a:t>
            </a:r>
            <a:r>
              <a:rPr lang="de-DE" altLang="de-DE" baseline="0" dirty="0" err="1" smtClean="0"/>
              <a:t>more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responsibility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civilian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peace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operations</a:t>
            </a:r>
            <a:endParaRPr lang="de-DE" altLang="de-DE" dirty="0" smtClean="0"/>
          </a:p>
          <a:p>
            <a:pPr marL="171438" indent="-171438">
              <a:buFontTx/>
              <a:buChar char="•"/>
              <a:defRPr/>
            </a:pPr>
            <a:r>
              <a:rPr lang="de-DE" altLang="de-DE" dirty="0" err="1" smtClean="0"/>
              <a:t>Decision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establish</a:t>
            </a:r>
            <a:r>
              <a:rPr lang="de-DE" altLang="de-DE" dirty="0" smtClean="0"/>
              <a:t> Center for International </a:t>
            </a:r>
            <a:r>
              <a:rPr lang="de-DE" altLang="de-DE" dirty="0" err="1" smtClean="0"/>
              <a:t>Peace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Operations</a:t>
            </a:r>
            <a:r>
              <a:rPr lang="de-DE" altLang="de-DE" dirty="0" smtClean="0"/>
              <a:t> in 2002</a:t>
            </a:r>
          </a:p>
          <a:p>
            <a:pPr marL="171438" indent="-171438">
              <a:buFontTx/>
              <a:buChar char="•"/>
              <a:defRPr/>
            </a:pPr>
            <a:r>
              <a:rPr lang="de-DE" altLang="de-DE" dirty="0" smtClean="0"/>
              <a:t>Support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German </a:t>
            </a:r>
            <a:r>
              <a:rPr lang="de-DE" altLang="de-DE" dirty="0" err="1" smtClean="0"/>
              <a:t>government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parliament</a:t>
            </a:r>
            <a:endParaRPr lang="de-DE" altLang="de-DE" dirty="0" smtClean="0"/>
          </a:p>
          <a:p>
            <a:pPr marL="171438" indent="-171438">
              <a:buFontTx/>
              <a:buChar char="•"/>
              <a:defRPr/>
            </a:pPr>
            <a:r>
              <a:rPr lang="de-DE" altLang="de-DE" dirty="0" smtClean="0"/>
              <a:t>Works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under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supervision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Federal </a:t>
            </a:r>
            <a:r>
              <a:rPr lang="de-DE" altLang="de-DE" baseline="0" dirty="0" err="1" smtClean="0"/>
              <a:t>Foreign</a:t>
            </a:r>
            <a:r>
              <a:rPr lang="de-DE" altLang="de-DE" baseline="0" dirty="0" smtClean="0"/>
              <a:t> Office</a:t>
            </a:r>
          </a:p>
          <a:p>
            <a:pPr marL="171438" indent="-171438">
              <a:buFontTx/>
              <a:buChar char="•"/>
              <a:defRPr/>
            </a:pPr>
            <a:r>
              <a:rPr lang="de-DE" altLang="de-DE" baseline="0" dirty="0" smtClean="0"/>
              <a:t>Training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secondment</a:t>
            </a:r>
            <a:r>
              <a:rPr lang="de-DE" altLang="de-DE" baseline="0" dirty="0" smtClean="0"/>
              <a:t> for </a:t>
            </a:r>
            <a:r>
              <a:rPr lang="de-DE" altLang="de-DE" baseline="0" dirty="0" err="1" smtClean="0"/>
              <a:t>peace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operations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multilateral </a:t>
            </a:r>
            <a:r>
              <a:rPr lang="de-DE" altLang="de-DE" baseline="0" dirty="0" err="1" smtClean="0"/>
              <a:t>organizations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only</a:t>
            </a:r>
            <a:endParaRPr lang="de-DE" alt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8191E-01D5-4B02-A772-5E193248C4B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3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8191E-01D5-4B02-A772-5E193248C4B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baseline="0" dirty="0" smtClean="0"/>
              <a:t> German </a:t>
            </a:r>
            <a:r>
              <a:rPr lang="de-DE" baseline="0" dirty="0" err="1" smtClean="0"/>
              <a:t>engagement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peace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operations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8191E-01D5-4B02-A772-5E193248C4B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7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51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0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5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57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025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5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9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1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80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660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3264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566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2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17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50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013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56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65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8245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55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749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5757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66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329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02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50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770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0633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092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15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343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080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571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674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73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609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60634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414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56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047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57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823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41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50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49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6107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45375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787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048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750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458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05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958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207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254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4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6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9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F99C-D526-4D58-B4EE-1A05E995C11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0063-5D6B-4733-BF39-AFB6FF750D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88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7" name="Picture 9" descr="ZIF-Logo_EN_medium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70601"/>
            <a:ext cx="2108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5"/>
          <p:cNvSpPr>
            <a:spLocks noChangeShapeType="1"/>
          </p:cNvSpPr>
          <p:nvPr userDrawn="1"/>
        </p:nvSpPr>
        <p:spPr bwMode="auto">
          <a:xfrm>
            <a:off x="-304800" y="6572250"/>
            <a:ext cx="10416117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-16933" y="1196975"/>
            <a:ext cx="12450233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porate S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porate S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porate S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rporate S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rporate S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7" name="Picture 9" descr="ZIF-Logo_EN_medium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70601"/>
            <a:ext cx="2108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5"/>
          <p:cNvSpPr>
            <a:spLocks noChangeShapeType="1"/>
          </p:cNvSpPr>
          <p:nvPr userDrawn="1"/>
        </p:nvSpPr>
        <p:spPr bwMode="auto">
          <a:xfrm>
            <a:off x="-304800" y="6572250"/>
            <a:ext cx="10416117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-16933" y="1196975"/>
            <a:ext cx="12450233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porate S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porate S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porate S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rporate S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rporate S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7" name="Picture 9" descr="ZIF-Logo_EN_medium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70601"/>
            <a:ext cx="2108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5"/>
          <p:cNvSpPr>
            <a:spLocks noChangeShapeType="1"/>
          </p:cNvSpPr>
          <p:nvPr userDrawn="1"/>
        </p:nvSpPr>
        <p:spPr bwMode="auto">
          <a:xfrm>
            <a:off x="-304800" y="6572250"/>
            <a:ext cx="10416117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-16933" y="1196975"/>
            <a:ext cx="12450233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rporate 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porate S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porate S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porate S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rporate S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rporate S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484784"/>
            <a:ext cx="8224345" cy="482453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b="1" dirty="0" smtClean="0"/>
              <a:t>„</a:t>
            </a:r>
            <a:r>
              <a:rPr lang="de-DE" b="1" dirty="0" err="1" smtClean="0"/>
              <a:t>Strengthening</a:t>
            </a:r>
            <a:r>
              <a:rPr lang="de-DE" b="1" dirty="0" smtClean="0"/>
              <a:t> </a:t>
            </a:r>
            <a:r>
              <a:rPr lang="de-DE" b="1" dirty="0" err="1" smtClean="0"/>
              <a:t>Civilian</a:t>
            </a:r>
            <a:r>
              <a:rPr lang="de-DE" b="1" dirty="0" smtClean="0"/>
              <a:t> </a:t>
            </a:r>
            <a:r>
              <a:rPr lang="de-DE" b="1" dirty="0" err="1" smtClean="0"/>
              <a:t>Capacities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crisis</a:t>
            </a:r>
            <a:r>
              <a:rPr lang="de-DE" b="1" dirty="0" smtClean="0"/>
              <a:t> </a:t>
            </a:r>
            <a:r>
              <a:rPr lang="de-DE" b="1" dirty="0" err="1" smtClean="0"/>
              <a:t>prevention</a:t>
            </a:r>
            <a:r>
              <a:rPr lang="de-DE" b="1" dirty="0" smtClean="0"/>
              <a:t>, </a:t>
            </a:r>
            <a:r>
              <a:rPr lang="de-DE" b="1" dirty="0" err="1" smtClean="0"/>
              <a:t>conflict</a:t>
            </a:r>
            <a:r>
              <a:rPr lang="de-DE" b="1" dirty="0" smtClean="0"/>
              <a:t> </a:t>
            </a:r>
            <a:r>
              <a:rPr lang="de-DE" b="1" dirty="0" err="1" smtClean="0"/>
              <a:t>resolution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peacebuilding</a:t>
            </a:r>
            <a:r>
              <a:rPr lang="de-DE" b="1" dirty="0" smtClean="0"/>
              <a:t>.“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Training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de-DE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dirty="0" err="1" smtClean="0"/>
              <a:t>Recruitment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care </a:t>
            </a:r>
            <a:r>
              <a:rPr lang="de-DE" dirty="0" err="1" smtClean="0"/>
              <a:t>for</a:t>
            </a:r>
            <a:r>
              <a:rPr lang="de-DE" dirty="0" smtClean="0"/>
              <a:t> German </a:t>
            </a:r>
            <a:r>
              <a:rPr lang="de-DE" dirty="0" err="1" smtClean="0"/>
              <a:t>civilian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international </a:t>
            </a:r>
            <a:r>
              <a:rPr lang="de-DE" dirty="0" err="1" smtClean="0"/>
              <a:t>peace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election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missions</a:t>
            </a:r>
            <a:endParaRPr lang="de-DE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Providing </a:t>
            </a:r>
            <a:r>
              <a:rPr lang="de-DE" dirty="0" err="1" smtClean="0"/>
              <a:t>up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, </a:t>
            </a:r>
            <a:r>
              <a:rPr lang="de-DE" dirty="0" err="1" smtClean="0"/>
              <a:t>analysis</a:t>
            </a:r>
            <a:r>
              <a:rPr lang="de-DE" dirty="0" smtClean="0"/>
              <a:t> &amp;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advice</a:t>
            </a:r>
            <a:endParaRPr lang="de-DE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Law on </a:t>
            </a:r>
            <a:r>
              <a:rPr lang="de-DE" dirty="0" err="1" smtClean="0"/>
              <a:t>Secondment</a:t>
            </a:r>
            <a:r>
              <a:rPr lang="de-DE" dirty="0" smtClean="0"/>
              <a:t> in </a:t>
            </a:r>
            <a:r>
              <a:rPr lang="de-DE" dirty="0" err="1" smtClean="0"/>
              <a:t>summer</a:t>
            </a:r>
            <a:r>
              <a:rPr lang="de-DE" dirty="0" smtClean="0"/>
              <a:t> 2017, </a:t>
            </a:r>
            <a:br>
              <a:rPr lang="de-DE" dirty="0" smtClean="0"/>
            </a:br>
            <a:r>
              <a:rPr lang="de-DE" dirty="0" smtClean="0"/>
              <a:t>ZIF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a </a:t>
            </a:r>
            <a:r>
              <a:rPr lang="de-DE" dirty="0" err="1" smtClean="0"/>
              <a:t>seconding</a:t>
            </a:r>
            <a:r>
              <a:rPr lang="de-DE" dirty="0" smtClean="0"/>
              <a:t> </a:t>
            </a:r>
            <a:r>
              <a:rPr lang="de-DE" dirty="0" err="1" smtClean="0"/>
              <a:t>agency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Office.</a:t>
            </a:r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800" dirty="0" err="1">
                <a:solidFill>
                  <a:schemeClr val="bg2"/>
                </a:solidFill>
              </a:rPr>
              <a:t>Established</a:t>
            </a:r>
            <a:r>
              <a:rPr lang="de-DE" sz="1800" dirty="0">
                <a:solidFill>
                  <a:schemeClr val="bg2"/>
                </a:solidFill>
              </a:rPr>
              <a:t> 2002 </a:t>
            </a:r>
            <a:r>
              <a:rPr lang="de-DE" sz="1800" dirty="0" err="1">
                <a:solidFill>
                  <a:schemeClr val="bg2"/>
                </a:solidFill>
              </a:rPr>
              <a:t>as</a:t>
            </a:r>
            <a:r>
              <a:rPr lang="de-DE" sz="1800" dirty="0">
                <a:solidFill>
                  <a:schemeClr val="bg2"/>
                </a:solidFill>
              </a:rPr>
              <a:t> a non-profit </a:t>
            </a:r>
            <a:r>
              <a:rPr lang="de-DE" sz="1800" dirty="0" err="1">
                <a:solidFill>
                  <a:schemeClr val="bg2"/>
                </a:solidFill>
              </a:rPr>
              <a:t>organization</a:t>
            </a:r>
            <a:r>
              <a:rPr lang="de-DE" sz="1800" dirty="0">
                <a:solidFill>
                  <a:schemeClr val="bg2"/>
                </a:solidFill>
              </a:rPr>
              <a:t>, </a:t>
            </a:r>
            <a:r>
              <a:rPr lang="de-DE" sz="1800" dirty="0" err="1">
                <a:solidFill>
                  <a:schemeClr val="bg2"/>
                </a:solidFill>
              </a:rPr>
              <a:t>owned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by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the</a:t>
            </a:r>
            <a:r>
              <a:rPr lang="de-DE" sz="1800" dirty="0">
                <a:solidFill>
                  <a:schemeClr val="bg2"/>
                </a:solidFill>
              </a:rPr>
              <a:t> German </a:t>
            </a:r>
            <a:r>
              <a:rPr lang="de-DE" sz="1800" dirty="0" err="1">
                <a:solidFill>
                  <a:schemeClr val="bg2"/>
                </a:solidFill>
              </a:rPr>
              <a:t>Government</a:t>
            </a:r>
            <a:r>
              <a:rPr lang="de-DE" sz="1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331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48577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bg2"/>
                </a:solidFill>
              </a:rPr>
              <a:t>ZIF’s Mandate</a:t>
            </a:r>
          </a:p>
        </p:txBody>
      </p:sp>
    </p:spTree>
    <p:extLst>
      <p:ext uri="{BB962C8B-B14F-4D97-AF65-F5344CB8AC3E}">
        <p14:creationId xmlns:p14="http://schemas.microsoft.com/office/powerpoint/2010/main" val="35036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1399592" y="242595"/>
            <a:ext cx="8229599" cy="638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19654"/>
              </p:ext>
            </p:extLst>
          </p:nvPr>
        </p:nvGraphicFramePr>
        <p:xfrm>
          <a:off x="844728" y="1257302"/>
          <a:ext cx="11059888" cy="4267200"/>
        </p:xfrm>
        <a:graphic>
          <a:graphicData uri="http://schemas.openxmlformats.org/drawingml/2006/table">
            <a:tbl>
              <a:tblPr/>
              <a:tblGrid>
                <a:gridCol w="2764972"/>
                <a:gridCol w="2753000"/>
                <a:gridCol w="2776944"/>
                <a:gridCol w="2764972"/>
              </a:tblGrid>
              <a:tr h="7112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Commitment to </a:t>
                      </a:r>
                      <a:r>
                        <a:rPr lang="en-US" sz="1600" b="1" dirty="0" smtClean="0">
                          <a:latin typeface="+mn-lt"/>
                        </a:rPr>
                        <a:t>FC-G5S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+mn-lt"/>
                        </a:rPr>
                        <a:t>Total </a:t>
                      </a:r>
                      <a:r>
                        <a:rPr lang="de-DE" sz="1600" b="1" dirty="0" err="1">
                          <a:latin typeface="+mn-lt"/>
                        </a:rPr>
                        <a:t>Armed</a:t>
                      </a:r>
                      <a:r>
                        <a:rPr lang="de-DE" sz="1600" b="1" dirty="0">
                          <a:latin typeface="+mn-lt"/>
                        </a:rPr>
                        <a:t> Forces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Deployed to UN or Other </a:t>
                      </a:r>
                      <a:br>
                        <a:rPr lang="en-US" sz="1600" b="1" dirty="0">
                          <a:latin typeface="+mn-lt"/>
                        </a:rPr>
                      </a:br>
                      <a:r>
                        <a:rPr lang="en-US" sz="1600" b="1" dirty="0">
                          <a:latin typeface="+mn-lt"/>
                        </a:rPr>
                        <a:t>Peace Operations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de-DE" b="1" dirty="0"/>
                        <a:t>Mali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1,100 </a:t>
                      </a:r>
                      <a:r>
                        <a:rPr lang="de-DE" dirty="0" err="1"/>
                        <a:t>soldiers</a:t>
                      </a:r>
                      <a:r>
                        <a:rPr lang="de-DE" dirty="0"/>
                        <a:t>; </a:t>
                      </a:r>
                      <a:br>
                        <a:rPr lang="de-DE" dirty="0"/>
                      </a:br>
                      <a:r>
                        <a:rPr lang="de-DE" dirty="0" smtClean="0"/>
                        <a:t>   200 </a:t>
                      </a:r>
                      <a:r>
                        <a:rPr lang="de-DE" dirty="0" err="1"/>
                        <a:t>gendarmes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15,570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50 to UN missions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de-DE" b="1" dirty="0"/>
                        <a:t>Burkina Faso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550 </a:t>
                      </a:r>
                      <a:r>
                        <a:rPr lang="de-DE" dirty="0" err="1"/>
                        <a:t>soldiers</a:t>
                      </a:r>
                      <a:r>
                        <a:rPr lang="de-DE" dirty="0"/>
                        <a:t>; </a:t>
                      </a:r>
                      <a:br>
                        <a:rPr lang="de-DE" dirty="0"/>
                      </a:br>
                      <a:r>
                        <a:rPr lang="de-DE" dirty="0" smtClean="0"/>
                        <a:t>   100 </a:t>
                      </a:r>
                      <a:r>
                        <a:rPr lang="de-DE" dirty="0" err="1"/>
                        <a:t>gendarmes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9,100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2,100 to UN missions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de-DE" b="1" dirty="0"/>
                        <a:t>Niger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1,100 </a:t>
                      </a:r>
                      <a:r>
                        <a:rPr lang="de-DE" dirty="0" err="1"/>
                        <a:t>soldiers</a:t>
                      </a:r>
                      <a:r>
                        <a:rPr lang="de-DE" dirty="0"/>
                        <a:t>; </a:t>
                      </a:r>
                      <a:br>
                        <a:rPr lang="de-DE" dirty="0"/>
                      </a:br>
                      <a:r>
                        <a:rPr lang="de-DE" dirty="0" smtClean="0"/>
                        <a:t>   200 </a:t>
                      </a:r>
                      <a:r>
                        <a:rPr lang="de-DE" dirty="0" err="1"/>
                        <a:t>gendarmes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14,200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975 to UN missions; </a:t>
                      </a:r>
                      <a:br>
                        <a:rPr lang="en-US"/>
                      </a:br>
                      <a:r>
                        <a:rPr lang="en-US"/>
                        <a:t>1,000 to the MNJTF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de-DE" b="1" dirty="0"/>
                        <a:t>Chad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550 </a:t>
                      </a:r>
                      <a:r>
                        <a:rPr lang="de-DE" dirty="0" err="1"/>
                        <a:t>soldiers</a:t>
                      </a:r>
                      <a:r>
                        <a:rPr lang="de-DE" dirty="0"/>
                        <a:t>; </a:t>
                      </a:r>
                      <a:br>
                        <a:rPr lang="de-DE" dirty="0"/>
                      </a:br>
                      <a:r>
                        <a:rPr lang="de-DE" dirty="0" smtClean="0"/>
                        <a:t>   100 </a:t>
                      </a:r>
                      <a:r>
                        <a:rPr lang="de-DE" dirty="0" err="1"/>
                        <a:t>gendarmes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30,300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1,500 to UN missions; </a:t>
                      </a:r>
                      <a:br>
                        <a:rPr lang="en-US"/>
                      </a:br>
                      <a:r>
                        <a:rPr lang="en-US"/>
                        <a:t>2,000 to the MNJTF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de-DE" b="1" dirty="0" err="1"/>
                        <a:t>Mauritania</a:t>
                      </a:r>
                      <a:endParaRPr lang="de-DE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550 </a:t>
                      </a:r>
                      <a:r>
                        <a:rPr lang="de-DE" dirty="0" err="1"/>
                        <a:t>soldiers</a:t>
                      </a:r>
                      <a:r>
                        <a:rPr lang="de-DE" dirty="0"/>
                        <a:t>; </a:t>
                      </a:r>
                      <a:br>
                        <a:rPr lang="de-DE" dirty="0"/>
                      </a:br>
                      <a:r>
                        <a:rPr lang="de-DE" dirty="0" smtClean="0"/>
                        <a:t>   100 </a:t>
                      </a:r>
                      <a:r>
                        <a:rPr lang="de-DE" dirty="0" err="1"/>
                        <a:t>gendarmes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17,000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1,050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UN </a:t>
                      </a:r>
                      <a:r>
                        <a:rPr lang="de-DE" dirty="0" err="1"/>
                        <a:t>missions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44728" y="5743575"/>
            <a:ext cx="437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Source: </a:t>
            </a:r>
            <a:r>
              <a:rPr lang="de-DE" sz="1600" i="1" dirty="0" err="1" smtClean="0"/>
              <a:t>Africa</a:t>
            </a:r>
            <a:r>
              <a:rPr lang="de-DE" sz="1600" i="1" dirty="0" smtClean="0"/>
              <a:t> Center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Strategic Studies</a:t>
            </a:r>
            <a:endParaRPr lang="de-DE" sz="160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1499824" y="424159"/>
            <a:ext cx="583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/>
              <a:t>Troop Commitments by </a:t>
            </a:r>
            <a:r>
              <a:rPr lang="en-US" sz="3200" b="1" baseline="-25000" dirty="0" smtClean="0"/>
              <a:t>G5-Sahel </a:t>
            </a:r>
            <a:r>
              <a:rPr lang="en-US" sz="3200" b="1" baseline="-25000" dirty="0"/>
              <a:t>Countries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94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2" y="62116"/>
            <a:ext cx="9470628" cy="6695735"/>
          </a:xfrm>
        </p:spPr>
      </p:pic>
    </p:spTree>
    <p:extLst>
      <p:ext uri="{BB962C8B-B14F-4D97-AF65-F5344CB8AC3E}">
        <p14:creationId xmlns:p14="http://schemas.microsoft.com/office/powerpoint/2010/main" val="16076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57789"/>
            <a:ext cx="1638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57789"/>
            <a:ext cx="920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668588" y="4521994"/>
            <a:ext cx="2519363" cy="431800"/>
          </a:xfrm>
          <a:prstGeom prst="rect">
            <a:avLst/>
          </a:prstGeom>
          <a:solidFill>
            <a:srgbClr val="92D050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1800">
                <a:solidFill>
                  <a:srgbClr val="000000"/>
                </a:solidFill>
              </a:rPr>
              <a:t>Peace Operations</a:t>
            </a:r>
            <a:endParaRPr lang="de-DE" sz="1100" i="1">
              <a:solidFill>
                <a:srgbClr val="00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491367" y="4530205"/>
            <a:ext cx="2519362" cy="431800"/>
          </a:xfrm>
          <a:prstGeom prst="rect">
            <a:avLst/>
          </a:prstGeom>
          <a:solidFill>
            <a:srgbClr val="92D050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1800" dirty="0" err="1">
                <a:solidFill>
                  <a:srgbClr val="000000"/>
                </a:solidFill>
              </a:rPr>
              <a:t>Election</a:t>
            </a:r>
            <a:r>
              <a:rPr lang="de-DE" sz="1800" dirty="0">
                <a:solidFill>
                  <a:srgbClr val="000000"/>
                </a:solidFill>
              </a:rPr>
              <a:t> Observation</a:t>
            </a:r>
            <a:endParaRPr lang="de-DE" sz="1100" i="1" dirty="0">
              <a:solidFill>
                <a:srgbClr val="000000"/>
              </a:solidFill>
            </a:endParaRP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57789"/>
            <a:ext cx="9175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300664"/>
            <a:ext cx="1638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5157789"/>
            <a:ext cx="9175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3000375" y="5876925"/>
            <a:ext cx="1366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1100" dirty="0" err="1">
                <a:solidFill>
                  <a:srgbClr val="000000"/>
                </a:solidFill>
              </a:rPr>
              <a:t>and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others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6404" name="Text Box 5"/>
          <p:cNvSpPr txBox="1">
            <a:spLocks noChangeArrowheads="1"/>
          </p:cNvSpPr>
          <p:nvPr/>
        </p:nvSpPr>
        <p:spPr bwMode="auto">
          <a:xfrm>
            <a:off x="2135189" y="476251"/>
            <a:ext cx="7920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porate S" panose="02020500000000000000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3600" dirty="0">
                <a:solidFill>
                  <a:srgbClr val="808080"/>
                </a:solidFill>
              </a:rPr>
              <a:t>How to become a ZIF expert?</a:t>
            </a:r>
          </a:p>
        </p:txBody>
      </p:sp>
      <p:graphicFrame>
        <p:nvGraphicFramePr>
          <p:cNvPr id="21" name="Diagramm 20"/>
          <p:cNvGraphicFramePr/>
          <p:nvPr>
            <p:extLst/>
          </p:nvPr>
        </p:nvGraphicFramePr>
        <p:xfrm>
          <a:off x="2531728" y="1281535"/>
          <a:ext cx="752349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3" name="Gerader Verbinder 2"/>
          <p:cNvCxnSpPr/>
          <p:nvPr/>
        </p:nvCxnSpPr>
        <p:spPr bwMode="auto">
          <a:xfrm flipV="1">
            <a:off x="3431704" y="3933056"/>
            <a:ext cx="576064" cy="5889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r Verbinder 5"/>
          <p:cNvCxnSpPr/>
          <p:nvPr/>
        </p:nvCxnSpPr>
        <p:spPr bwMode="auto">
          <a:xfrm flipH="1" flipV="1">
            <a:off x="7464426" y="3933057"/>
            <a:ext cx="719807" cy="5971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8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9"/>
          <p:cNvSpPr txBox="1">
            <a:spLocks noChangeArrowheads="1"/>
          </p:cNvSpPr>
          <p:nvPr/>
        </p:nvSpPr>
        <p:spPr bwMode="auto">
          <a:xfrm>
            <a:off x="2279650" y="1484314"/>
            <a:ext cx="633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Corporate S" panose="02020500000000000000" pitchFamily="18" charset="0"/>
              </a:rPr>
              <a:t>ZIF Expert </a:t>
            </a:r>
            <a:r>
              <a:rPr lang="de-DE" altLang="de-DE" b="1" dirty="0" err="1">
                <a:solidFill>
                  <a:srgbClr val="000000"/>
                </a:solidFill>
                <a:latin typeface="Corporate S" panose="02020500000000000000" pitchFamily="18" charset="0"/>
              </a:rPr>
              <a:t>Roster</a:t>
            </a:r>
            <a:r>
              <a:rPr lang="de-DE" altLang="de-DE" b="1" dirty="0">
                <a:solidFill>
                  <a:srgbClr val="000000"/>
                </a:solidFill>
                <a:latin typeface="Corporate S" panose="02020500000000000000" pitchFamily="18" charset="0"/>
              </a:rPr>
              <a:t>: ~ 1.450 </a:t>
            </a:r>
            <a:r>
              <a:rPr lang="de-DE" altLang="de-DE" b="1" dirty="0" err="1">
                <a:solidFill>
                  <a:srgbClr val="000000"/>
                </a:solidFill>
                <a:latin typeface="Corporate S" panose="02020500000000000000" pitchFamily="18" charset="0"/>
              </a:rPr>
              <a:t>profiles</a:t>
            </a:r>
            <a:endParaRPr lang="de-DE" altLang="de-DE" b="1" dirty="0">
              <a:solidFill>
                <a:srgbClr val="000000"/>
              </a:solidFill>
              <a:latin typeface="Corporate S" panose="02020500000000000000" pitchFamily="18" charset="0"/>
            </a:endParaRPr>
          </a:p>
        </p:txBody>
      </p:sp>
      <p:graphicFrame>
        <p:nvGraphicFramePr>
          <p:cNvPr id="2" name="Diagramm 17"/>
          <p:cNvGraphicFramePr>
            <a:graphicFrameLocks/>
          </p:cNvGraphicFramePr>
          <p:nvPr>
            <p:extLst/>
          </p:nvPr>
        </p:nvGraphicFramePr>
        <p:xfrm>
          <a:off x="2436814" y="1981201"/>
          <a:ext cx="3730625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72" y="5710239"/>
            <a:ext cx="920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86" y="6000977"/>
            <a:ext cx="1638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6" y="5710239"/>
            <a:ext cx="9175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08" y="5662613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feld 27"/>
          <p:cNvSpPr txBox="1">
            <a:spLocks noChangeArrowheads="1"/>
          </p:cNvSpPr>
          <p:nvPr/>
        </p:nvSpPr>
        <p:spPr bwMode="auto">
          <a:xfrm>
            <a:off x="7452304" y="5425013"/>
            <a:ext cx="2329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808080">
                    <a:lumMod val="75000"/>
                  </a:srgbClr>
                </a:solidFill>
                <a:latin typeface="Corporate S" panose="02020500000000000000" pitchFamily="18" charset="0"/>
              </a:rPr>
              <a:t>4,618 STOs </a:t>
            </a:r>
            <a:r>
              <a:rPr lang="de-DE" altLang="de-DE" sz="1600" dirty="0" err="1">
                <a:solidFill>
                  <a:srgbClr val="808080">
                    <a:lumMod val="75000"/>
                  </a:srgbClr>
                </a:solidFill>
                <a:latin typeface="Corporate S" panose="02020500000000000000" pitchFamily="18" charset="0"/>
              </a:rPr>
              <a:t>and</a:t>
            </a:r>
            <a:r>
              <a:rPr lang="de-DE" altLang="de-DE" sz="1600" dirty="0">
                <a:solidFill>
                  <a:srgbClr val="808080">
                    <a:lumMod val="75000"/>
                  </a:srgbClr>
                </a:solidFill>
                <a:latin typeface="Corporate S" panose="02020500000000000000" pitchFamily="18" charset="0"/>
              </a:rPr>
              <a:t> 952 LTOs</a:t>
            </a:r>
          </a:p>
        </p:txBody>
      </p:sp>
      <p:sp>
        <p:nvSpPr>
          <p:cNvPr id="11274" name="Text Box 5"/>
          <p:cNvSpPr txBox="1">
            <a:spLocks noChangeArrowheads="1"/>
          </p:cNvSpPr>
          <p:nvPr/>
        </p:nvSpPr>
        <p:spPr bwMode="auto">
          <a:xfrm>
            <a:off x="2208214" y="549275"/>
            <a:ext cx="7920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600" dirty="0">
                <a:solidFill>
                  <a:srgbClr val="808080"/>
                </a:solidFill>
                <a:latin typeface="Corporate S" panose="02020500000000000000" pitchFamily="18" charset="0"/>
              </a:rPr>
              <a:t>German </a:t>
            </a:r>
            <a:r>
              <a:rPr lang="de-DE" altLang="de-DE" sz="2600" dirty="0" err="1">
                <a:solidFill>
                  <a:srgbClr val="808080"/>
                </a:solidFill>
                <a:latin typeface="Corporate S" panose="02020500000000000000" pitchFamily="18" charset="0"/>
              </a:rPr>
              <a:t>Civilian</a:t>
            </a:r>
            <a:r>
              <a:rPr lang="de-DE" altLang="de-DE" sz="2600" dirty="0">
                <a:solidFill>
                  <a:srgbClr val="808080"/>
                </a:solidFill>
                <a:latin typeface="Corporate S" panose="02020500000000000000" pitchFamily="18" charset="0"/>
              </a:rPr>
              <a:t> </a:t>
            </a:r>
            <a:r>
              <a:rPr lang="de-DE" altLang="de-DE" sz="2600" dirty="0" err="1">
                <a:solidFill>
                  <a:srgbClr val="808080"/>
                </a:solidFill>
                <a:latin typeface="Corporate S" panose="02020500000000000000" pitchFamily="18" charset="0"/>
              </a:rPr>
              <a:t>Personnel</a:t>
            </a:r>
            <a:r>
              <a:rPr lang="de-DE" altLang="de-DE" sz="2600" dirty="0">
                <a:solidFill>
                  <a:srgbClr val="808080"/>
                </a:solidFill>
                <a:latin typeface="Corporate S" panose="02020500000000000000" pitchFamily="18" charset="0"/>
              </a:rPr>
              <a:t> in </a:t>
            </a:r>
            <a:r>
              <a:rPr lang="de-DE" altLang="de-DE" sz="2600" dirty="0" err="1">
                <a:solidFill>
                  <a:srgbClr val="808080"/>
                </a:solidFill>
                <a:latin typeface="Corporate S" panose="02020500000000000000" pitchFamily="18" charset="0"/>
              </a:rPr>
              <a:t>Missions</a:t>
            </a:r>
            <a:endParaRPr lang="de-DE" altLang="de-DE" sz="2600" dirty="0">
              <a:solidFill>
                <a:srgbClr val="808080"/>
              </a:solidFill>
              <a:latin typeface="Corporate S" panose="02020500000000000000" pitchFamily="18" charset="0"/>
            </a:endParaRPr>
          </a:p>
        </p:txBody>
      </p:sp>
      <p:graphicFrame>
        <p:nvGraphicFramePr>
          <p:cNvPr id="11" name="Diagramm 10"/>
          <p:cNvGraphicFramePr/>
          <p:nvPr>
            <p:extLst/>
          </p:nvPr>
        </p:nvGraphicFramePr>
        <p:xfrm>
          <a:off x="6096001" y="1990193"/>
          <a:ext cx="4731063" cy="331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056508" y="4863527"/>
            <a:ext cx="449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plus 62 Germans in UN </a:t>
            </a:r>
            <a:r>
              <a:rPr lang="de-DE" alt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Peace</a:t>
            </a: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 </a:t>
            </a:r>
            <a:r>
              <a:rPr lang="de-DE" alt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Operations</a:t>
            </a: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 in </a:t>
            </a:r>
            <a:r>
              <a:rPr lang="de-DE" alt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contracted</a:t>
            </a: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 </a:t>
            </a:r>
            <a:r>
              <a:rPr lang="de-DE" alt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positions</a:t>
            </a: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 (</a:t>
            </a:r>
            <a:r>
              <a:rPr lang="de-DE" alt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as</a:t>
            </a: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 </a:t>
            </a:r>
            <a:r>
              <a:rPr lang="de-DE" alt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of</a:t>
            </a:r>
            <a:r>
              <a:rPr lang="de-DE" alt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porate S" panose="02020500000000000000" pitchFamily="18" charset="0"/>
              </a:rPr>
              <a:t> August 2019)</a:t>
            </a:r>
          </a:p>
        </p:txBody>
      </p:sp>
    </p:spTree>
    <p:extLst>
      <p:ext uri="{BB962C8B-B14F-4D97-AF65-F5344CB8AC3E}">
        <p14:creationId xmlns:p14="http://schemas.microsoft.com/office/powerpoint/2010/main" val="19839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101" y="64306"/>
            <a:ext cx="9395927" cy="67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47" y="0"/>
            <a:ext cx="813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4" y="0"/>
            <a:ext cx="8518848" cy="62144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0384" y="6326155"/>
            <a:ext cx="441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Source: </a:t>
            </a:r>
            <a:r>
              <a:rPr lang="de-DE" sz="1600" i="1" dirty="0" err="1" smtClean="0"/>
              <a:t>Africa</a:t>
            </a:r>
            <a:r>
              <a:rPr lang="de-DE" sz="1600" i="1" dirty="0" smtClean="0"/>
              <a:t> Center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Strategic Studies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580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1" y="59694"/>
            <a:ext cx="10636899" cy="6158737"/>
          </a:xfrm>
        </p:spPr>
      </p:pic>
      <p:sp>
        <p:nvSpPr>
          <p:cNvPr id="3" name="Textfeld 2"/>
          <p:cNvSpPr txBox="1"/>
          <p:nvPr/>
        </p:nvSpPr>
        <p:spPr>
          <a:xfrm>
            <a:off x="821094" y="6251510"/>
            <a:ext cx="365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Source: </a:t>
            </a:r>
            <a:r>
              <a:rPr lang="de-DE" sz="1600" i="1" dirty="0" err="1" smtClean="0"/>
              <a:t>Africa</a:t>
            </a:r>
            <a:r>
              <a:rPr lang="de-DE" sz="1600" i="1" dirty="0" smtClean="0"/>
              <a:t> Center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Strategic Studies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403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"/>
            <a:ext cx="8052319" cy="6044608"/>
          </a:xfrm>
        </p:spPr>
      </p:pic>
      <p:sp>
        <p:nvSpPr>
          <p:cNvPr id="4" name="Textfeld 3"/>
          <p:cNvSpPr txBox="1"/>
          <p:nvPr/>
        </p:nvSpPr>
        <p:spPr>
          <a:xfrm>
            <a:off x="1175657" y="6044609"/>
            <a:ext cx="365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Source: </a:t>
            </a:r>
            <a:r>
              <a:rPr lang="de-DE" sz="1600" i="1" dirty="0" err="1" smtClean="0"/>
              <a:t>Africa</a:t>
            </a:r>
            <a:r>
              <a:rPr lang="de-DE" sz="1600" i="1" dirty="0" smtClean="0"/>
              <a:t> Center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Strategic Studies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3887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1" y="382555"/>
            <a:ext cx="11285451" cy="5674726"/>
          </a:xfrm>
        </p:spPr>
      </p:pic>
      <p:sp>
        <p:nvSpPr>
          <p:cNvPr id="5" name="Textfeld 4"/>
          <p:cNvSpPr txBox="1"/>
          <p:nvPr/>
        </p:nvSpPr>
        <p:spPr>
          <a:xfrm>
            <a:off x="1138335" y="6111551"/>
            <a:ext cx="365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Source: </a:t>
            </a:r>
            <a:r>
              <a:rPr lang="de-DE" sz="1600" i="1" dirty="0" err="1" smtClean="0"/>
              <a:t>Africa</a:t>
            </a:r>
            <a:r>
              <a:rPr lang="de-DE" sz="1600" i="1" dirty="0" smtClean="0"/>
              <a:t> Center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Strategic Studies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6823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Breitbild</PresentationFormat>
  <Paragraphs>76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Corporate S</vt:lpstr>
      <vt:lpstr>Wingdings</vt:lpstr>
      <vt:lpstr>Office Theme</vt:lpstr>
      <vt:lpstr>Standarddesign</vt:lpstr>
      <vt:lpstr>1_Standarddesign</vt:lpstr>
      <vt:lpstr>2_Standarddesign</vt:lpstr>
      <vt:lpstr>ZIF’s Mandate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von Gienanth</dc:creator>
  <cp:lastModifiedBy>Tobias von Gienanth</cp:lastModifiedBy>
  <cp:revision>14</cp:revision>
  <cp:lastPrinted>2020-01-14T16:26:30Z</cp:lastPrinted>
  <dcterms:created xsi:type="dcterms:W3CDTF">2020-01-13T09:58:08Z</dcterms:created>
  <dcterms:modified xsi:type="dcterms:W3CDTF">2020-01-14T16:28:20Z</dcterms:modified>
</cp:coreProperties>
</file>