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322" r:id="rId4"/>
    <p:sldId id="299" r:id="rId5"/>
    <p:sldId id="300" r:id="rId6"/>
    <p:sldId id="259" r:id="rId7"/>
    <p:sldId id="308" r:id="rId8"/>
    <p:sldId id="301" r:id="rId9"/>
    <p:sldId id="298" r:id="rId10"/>
    <p:sldId id="324" r:id="rId11"/>
    <p:sldId id="319" r:id="rId12"/>
    <p:sldId id="317" r:id="rId13"/>
    <p:sldId id="318" r:id="rId14"/>
    <p:sldId id="320" r:id="rId15"/>
    <p:sldId id="321" r:id="rId16"/>
    <p:sldId id="266" r:id="rId17"/>
    <p:sldId id="267" r:id="rId18"/>
    <p:sldId id="268" r:id="rId19"/>
    <p:sldId id="269" r:id="rId20"/>
    <p:sldId id="316" r:id="rId21"/>
    <p:sldId id="325" r:id="rId22"/>
    <p:sldId id="326" r:id="rId23"/>
    <p:sldId id="311" r:id="rId24"/>
    <p:sldId id="273" r:id="rId2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33CC"/>
    <a:srgbClr val="0000FF"/>
    <a:srgbClr val="008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0" autoAdjust="0"/>
    <p:restoredTop sz="94513" autoAdjust="0"/>
  </p:normalViewPr>
  <p:slideViewPr>
    <p:cSldViewPr>
      <p:cViewPr varScale="1">
        <p:scale>
          <a:sx n="68" d="100"/>
          <a:sy n="68" d="100"/>
        </p:scale>
        <p:origin x="6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81571-B913-4197-B3F6-89ED4BE4DF2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638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C026E-2201-4157-ABFD-C93FF8EB35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0059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BBD93-CECF-4DE1-8D10-0FC90E8741A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654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3D6EF-7F04-460D-980E-B49FAA3F30A5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5700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4421EC-0F63-4382-9425-BDFEE6A2B931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1388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ECBC0-E5A7-4BEF-9EC0-294C93AA416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375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E3D33-8ED9-443B-8D4E-A946F6E5590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34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F650A-D0ED-40B8-BBCC-B2ABD717C8BA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3697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46F7B-EF16-4D09-82C5-AB9F387F34BA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597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4B317-6D44-49D9-8D4D-DC2541F28E45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132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FF7AF-7FD3-4BEC-BC1E-CBFF3DAE406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8732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4DD604-0B7A-4CF0-A949-7ACF391CDD1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746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hyperlink" Target="http://www.escwa.org.lb/" TargetMode="External"/><Relationship Id="rId21" Type="http://schemas.openxmlformats.org/officeDocument/2006/relationships/hyperlink" Target="http://www.un.org/esa/socdev/csd" TargetMode="External"/><Relationship Id="rId34" Type="http://schemas.openxmlformats.org/officeDocument/2006/relationships/hyperlink" Target="http://www.ilo.org/" TargetMode="External"/><Relationship Id="rId42" Type="http://schemas.openxmlformats.org/officeDocument/2006/relationships/hyperlink" Target="http://www.miga.org/" TargetMode="External"/><Relationship Id="rId47" Type="http://schemas.openxmlformats.org/officeDocument/2006/relationships/hyperlink" Target="http://www.itu.int/" TargetMode="External"/><Relationship Id="rId50" Type="http://schemas.openxmlformats.org/officeDocument/2006/relationships/hyperlink" Target="http://www.wipo.int/" TargetMode="External"/><Relationship Id="rId55" Type="http://schemas.openxmlformats.org/officeDocument/2006/relationships/image" Target="../media/image3.png"/><Relationship Id="rId63" Type="http://schemas.openxmlformats.org/officeDocument/2006/relationships/hyperlink" Target="http://www.unifem.org/" TargetMode="External"/><Relationship Id="rId68" Type="http://schemas.openxmlformats.org/officeDocument/2006/relationships/hyperlink" Target="http://www.wfp.org/" TargetMode="External"/><Relationship Id="rId76" Type="http://schemas.openxmlformats.org/officeDocument/2006/relationships/image" Target="../media/image6.png"/><Relationship Id="rId84" Type="http://schemas.openxmlformats.org/officeDocument/2006/relationships/hyperlink" Target="http://untreaty.un.org/ola-internet/olahome.html" TargetMode="External"/><Relationship Id="rId89" Type="http://schemas.openxmlformats.org/officeDocument/2006/relationships/hyperlink" Target="http://www.un.org/esa/desa/" TargetMode="External"/><Relationship Id="rId97" Type="http://schemas.openxmlformats.org/officeDocument/2006/relationships/hyperlink" Target="http://www.unon.org/" TargetMode="External"/><Relationship Id="rId7" Type="http://schemas.openxmlformats.org/officeDocument/2006/relationships/hyperlink" Target="http://www.unodc.org/" TargetMode="External"/><Relationship Id="rId71" Type="http://schemas.openxmlformats.org/officeDocument/2006/relationships/hyperlink" Target="http://www.unrisd.org/" TargetMode="External"/><Relationship Id="rId92" Type="http://schemas.openxmlformats.org/officeDocument/2006/relationships/hyperlink" Target="http://www.un.org/special-rep/ohrlls/ohrlls/default.htm" TargetMode="External"/><Relationship Id="rId2" Type="http://schemas.openxmlformats.org/officeDocument/2006/relationships/hyperlink" Target="http://www.un.org/Docs/sc" TargetMode="External"/><Relationship Id="rId16" Type="http://schemas.openxmlformats.org/officeDocument/2006/relationships/hyperlink" Target="http://www.un.org/esa/coordination/ecosoc" TargetMode="External"/><Relationship Id="rId29" Type="http://schemas.openxmlformats.org/officeDocument/2006/relationships/hyperlink" Target="http://www.un.org/esa" TargetMode="External"/><Relationship Id="rId11" Type="http://schemas.openxmlformats.org/officeDocument/2006/relationships/hyperlink" Target="http://www.unitar.org/" TargetMode="External"/><Relationship Id="rId24" Type="http://schemas.openxmlformats.org/officeDocument/2006/relationships/hyperlink" Target="http://www.eclac.cl/default.asp?idioma=IN" TargetMode="External"/><Relationship Id="rId32" Type="http://schemas.openxmlformats.org/officeDocument/2006/relationships/hyperlink" Target="http://www.ctbto.org/" TargetMode="External"/><Relationship Id="rId37" Type="http://schemas.openxmlformats.org/officeDocument/2006/relationships/hyperlink" Target="http://www.who.int/" TargetMode="External"/><Relationship Id="rId40" Type="http://schemas.openxmlformats.org/officeDocument/2006/relationships/hyperlink" Target="http://www.worldbank.org/ida" TargetMode="External"/><Relationship Id="rId45" Type="http://schemas.openxmlformats.org/officeDocument/2006/relationships/hyperlink" Target="http://www.icao.int/" TargetMode="External"/><Relationship Id="rId53" Type="http://schemas.openxmlformats.org/officeDocument/2006/relationships/hyperlink" Target="http://www.unwto.org/" TargetMode="External"/><Relationship Id="rId58" Type="http://schemas.openxmlformats.org/officeDocument/2006/relationships/hyperlink" Target="http://www.un.org/ga/subsidiary/" TargetMode="External"/><Relationship Id="rId66" Type="http://schemas.openxmlformats.org/officeDocument/2006/relationships/hyperlink" Target="http://www.unfpa.org/" TargetMode="External"/><Relationship Id="rId74" Type="http://schemas.openxmlformats.org/officeDocument/2006/relationships/hyperlink" Target="http://www.unssc.org/" TargetMode="External"/><Relationship Id="rId79" Type="http://schemas.openxmlformats.org/officeDocument/2006/relationships/hyperlink" Target="http://www.un.org/democracyfund/" TargetMode="External"/><Relationship Id="rId87" Type="http://schemas.openxmlformats.org/officeDocument/2006/relationships/hyperlink" Target="http://www.un.org/Depts/dpko/" TargetMode="External"/><Relationship Id="rId5" Type="http://schemas.openxmlformats.org/officeDocument/2006/relationships/hyperlink" Target="http://www.unctad.org/" TargetMode="External"/><Relationship Id="rId61" Type="http://schemas.openxmlformats.org/officeDocument/2006/relationships/image" Target="../media/image5.png"/><Relationship Id="rId82" Type="http://schemas.openxmlformats.org/officeDocument/2006/relationships/hyperlink" Target="http://www.un.org/sg/" TargetMode="External"/><Relationship Id="rId90" Type="http://schemas.openxmlformats.org/officeDocument/2006/relationships/hyperlink" Target="http://www.un.org/Depts/DGACM/" TargetMode="External"/><Relationship Id="rId95" Type="http://schemas.openxmlformats.org/officeDocument/2006/relationships/hyperlink" Target="http://www.unog.ch/" TargetMode="External"/><Relationship Id="rId19" Type="http://schemas.openxmlformats.org/officeDocument/2006/relationships/hyperlink" Target="http://www.uncjin.org/Documents/documents.html#Commission" TargetMode="External"/><Relationship Id="rId14" Type="http://schemas.openxmlformats.org/officeDocument/2006/relationships/hyperlink" Target="http://www.un.org/icty/index.html" TargetMode="External"/><Relationship Id="rId22" Type="http://schemas.openxmlformats.org/officeDocument/2006/relationships/hyperlink" Target="http://www.uneca.org/" TargetMode="External"/><Relationship Id="rId27" Type="http://schemas.openxmlformats.org/officeDocument/2006/relationships/hyperlink" Target="http://www.un.org/esa/socdev/pfii" TargetMode="External"/><Relationship Id="rId30" Type="http://schemas.openxmlformats.org/officeDocument/2006/relationships/hyperlink" Target="http://www.wto.org/" TargetMode="External"/><Relationship Id="rId35" Type="http://schemas.openxmlformats.org/officeDocument/2006/relationships/hyperlink" Target="http://www.fao.org/" TargetMode="External"/><Relationship Id="rId43" Type="http://schemas.openxmlformats.org/officeDocument/2006/relationships/hyperlink" Target="http://www.worldbank.org/icsid" TargetMode="External"/><Relationship Id="rId48" Type="http://schemas.openxmlformats.org/officeDocument/2006/relationships/hyperlink" Target="http://www.upu.int/" TargetMode="External"/><Relationship Id="rId56" Type="http://schemas.openxmlformats.org/officeDocument/2006/relationships/hyperlink" Target="http://www.un.org/documents/tc.htm" TargetMode="External"/><Relationship Id="rId64" Type="http://schemas.openxmlformats.org/officeDocument/2006/relationships/hyperlink" Target="http://www.unv.org/" TargetMode="External"/><Relationship Id="rId69" Type="http://schemas.openxmlformats.org/officeDocument/2006/relationships/hyperlink" Target="http://www.unrwa.org/" TargetMode="External"/><Relationship Id="rId77" Type="http://schemas.openxmlformats.org/officeDocument/2006/relationships/image" Target="../media/image7.png"/><Relationship Id="rId8" Type="http://schemas.openxmlformats.org/officeDocument/2006/relationships/hyperlink" Target="http://www.unep.org/" TargetMode="External"/><Relationship Id="rId51" Type="http://schemas.openxmlformats.org/officeDocument/2006/relationships/hyperlink" Target="http://www.ifad.org/" TargetMode="External"/><Relationship Id="rId72" Type="http://schemas.openxmlformats.org/officeDocument/2006/relationships/hyperlink" Target="http://www.unidir.org/" TargetMode="External"/><Relationship Id="rId80" Type="http://schemas.openxmlformats.org/officeDocument/2006/relationships/hyperlink" Target="http://www.un.org/documents/st.htm" TargetMode="External"/><Relationship Id="rId85" Type="http://schemas.openxmlformats.org/officeDocument/2006/relationships/hyperlink" Target="http://www.un.org/Depts/dpa/" TargetMode="External"/><Relationship Id="rId93" Type="http://schemas.openxmlformats.org/officeDocument/2006/relationships/hyperlink" Target="http://www.ohchr.org/" TargetMode="External"/><Relationship Id="rId3" Type="http://schemas.openxmlformats.org/officeDocument/2006/relationships/hyperlink" Target="http://www.un.org/Depts/dpko/dpko/" TargetMode="External"/><Relationship Id="rId12" Type="http://schemas.openxmlformats.org/officeDocument/2006/relationships/hyperlink" Target="http://www.unops.org/" TargetMode="External"/><Relationship Id="rId17" Type="http://schemas.openxmlformats.org/officeDocument/2006/relationships/hyperlink" Target="http://www.icj-cij.org/" TargetMode="External"/><Relationship Id="rId25" Type="http://schemas.openxmlformats.org/officeDocument/2006/relationships/hyperlink" Target="http://www.unescap.org/" TargetMode="External"/><Relationship Id="rId33" Type="http://schemas.openxmlformats.org/officeDocument/2006/relationships/hyperlink" Target="http://www.opcw.org/" TargetMode="External"/><Relationship Id="rId38" Type="http://schemas.openxmlformats.org/officeDocument/2006/relationships/hyperlink" Target="http://www.worldbank.org/" TargetMode="External"/><Relationship Id="rId46" Type="http://schemas.openxmlformats.org/officeDocument/2006/relationships/hyperlink" Target="http://www.imo.org/" TargetMode="External"/><Relationship Id="rId59" Type="http://schemas.openxmlformats.org/officeDocument/2006/relationships/hyperlink" Target="http://www.un.org/peace/peacebuilding/" TargetMode="External"/><Relationship Id="rId67" Type="http://schemas.openxmlformats.org/officeDocument/2006/relationships/hyperlink" Target="http://www.unhcr.org/" TargetMode="External"/><Relationship Id="rId20" Type="http://schemas.openxmlformats.org/officeDocument/2006/relationships/hyperlink" Target="http://www.un.org/womenwatch/daw/csw/" TargetMode="External"/><Relationship Id="rId41" Type="http://schemas.openxmlformats.org/officeDocument/2006/relationships/hyperlink" Target="http://www.ifc.org/" TargetMode="External"/><Relationship Id="rId54" Type="http://schemas.openxmlformats.org/officeDocument/2006/relationships/image" Target="../media/image2.png"/><Relationship Id="rId62" Type="http://schemas.openxmlformats.org/officeDocument/2006/relationships/hyperlink" Target="http://www.undp.org/" TargetMode="External"/><Relationship Id="rId70" Type="http://schemas.openxmlformats.org/officeDocument/2006/relationships/hyperlink" Target="http://www.unhabitat.org/" TargetMode="External"/><Relationship Id="rId75" Type="http://schemas.openxmlformats.org/officeDocument/2006/relationships/hyperlink" Target="http://www.unaids.org/" TargetMode="External"/><Relationship Id="rId83" Type="http://schemas.openxmlformats.org/officeDocument/2006/relationships/hyperlink" Target="http://www.un.org/Depts/oios" TargetMode="External"/><Relationship Id="rId88" Type="http://schemas.openxmlformats.org/officeDocument/2006/relationships/hyperlink" Target="http://ochaonline.un.org/" TargetMode="External"/><Relationship Id="rId91" Type="http://schemas.openxmlformats.org/officeDocument/2006/relationships/hyperlink" Target="http://www.un.org/News/" TargetMode="External"/><Relationship Id="rId96" Type="http://schemas.openxmlformats.org/officeDocument/2006/relationships/hyperlink" Target="http://www.unvienn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tracen.org/" TargetMode="External"/><Relationship Id="rId15" Type="http://schemas.openxmlformats.org/officeDocument/2006/relationships/hyperlink" Target="http://www.ictr.org/" TargetMode="External"/><Relationship Id="rId23" Type="http://schemas.openxmlformats.org/officeDocument/2006/relationships/hyperlink" Target="http://www.unece.org/" TargetMode="External"/><Relationship Id="rId28" Type="http://schemas.openxmlformats.org/officeDocument/2006/relationships/hyperlink" Target="http://www.un.org/esa/forests" TargetMode="External"/><Relationship Id="rId36" Type="http://schemas.openxmlformats.org/officeDocument/2006/relationships/hyperlink" Target="http://www.unesco.org/" TargetMode="External"/><Relationship Id="rId49" Type="http://schemas.openxmlformats.org/officeDocument/2006/relationships/hyperlink" Target="http://www.wmo.ch/" TargetMode="External"/><Relationship Id="rId57" Type="http://schemas.openxmlformats.org/officeDocument/2006/relationships/hyperlink" Target="http://www.un.org/ga" TargetMode="External"/><Relationship Id="rId10" Type="http://schemas.openxmlformats.org/officeDocument/2006/relationships/hyperlink" Target="http://www.unicri.it/" TargetMode="External"/><Relationship Id="rId31" Type="http://schemas.openxmlformats.org/officeDocument/2006/relationships/hyperlink" Target="http://www.iaea.org/" TargetMode="External"/><Relationship Id="rId44" Type="http://schemas.openxmlformats.org/officeDocument/2006/relationships/hyperlink" Target="http://www.imf.org/" TargetMode="External"/><Relationship Id="rId52" Type="http://schemas.openxmlformats.org/officeDocument/2006/relationships/hyperlink" Target="http://www.unido.org/" TargetMode="External"/><Relationship Id="rId60" Type="http://schemas.openxmlformats.org/officeDocument/2006/relationships/image" Target="../media/image4.png"/><Relationship Id="rId65" Type="http://schemas.openxmlformats.org/officeDocument/2006/relationships/hyperlink" Target="http://www.uncdf.org/" TargetMode="External"/><Relationship Id="rId73" Type="http://schemas.openxmlformats.org/officeDocument/2006/relationships/hyperlink" Target="http://www.un-instraw.org/" TargetMode="External"/><Relationship Id="rId78" Type="http://schemas.openxmlformats.org/officeDocument/2006/relationships/hyperlink" Target="http://www.un.org/unfip/" TargetMode="External"/><Relationship Id="rId81" Type="http://schemas.openxmlformats.org/officeDocument/2006/relationships/image" Target="../media/image8.png"/><Relationship Id="rId86" Type="http://schemas.openxmlformats.org/officeDocument/2006/relationships/hyperlink" Target="http://www.un.org/Depts/dda/ddaupdate.htm" TargetMode="External"/><Relationship Id="rId94" Type="http://schemas.openxmlformats.org/officeDocument/2006/relationships/hyperlink" Target="https://dss.un.org/" TargetMode="External"/><Relationship Id="rId4" Type="http://schemas.openxmlformats.org/officeDocument/2006/relationships/hyperlink" Target="http://www.un.org/sc/ctc/" TargetMode="External"/><Relationship Id="rId9" Type="http://schemas.openxmlformats.org/officeDocument/2006/relationships/hyperlink" Target="http://www.unicef.org/" TargetMode="External"/><Relationship Id="rId13" Type="http://schemas.openxmlformats.org/officeDocument/2006/relationships/hyperlink" Target="http://www.unu.edu/" TargetMode="External"/><Relationship Id="rId18" Type="http://schemas.openxmlformats.org/officeDocument/2006/relationships/hyperlink" Target="http://undcp.org/cnd.html" TargetMode="External"/><Relationship Id="rId39" Type="http://schemas.openxmlformats.org/officeDocument/2006/relationships/hyperlink" Target="http://www.worldbank.org/ibr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http://t0.gstatic.com/images?q=tbn:ANd9GcTcFNGUYHof8OAsNuI0LbAMwChLsUp0TYOAeeXhdnemgBttxils-4CT" TargetMode="External"/><Relationship Id="rId7" Type="http://schemas.openxmlformats.org/officeDocument/2006/relationships/image" Target="../media/image13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microsoft.com/office/2007/relationships/hdphoto" Target="../media/hdphoto1.wdp"/><Relationship Id="rId5" Type="http://schemas.openxmlformats.org/officeDocument/2006/relationships/image" Target="../media/image11.jpe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http://www.gc-council.org/international/templates/yt_framework/images/logo.png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sami.meaini@gmx.de" TargetMode="External"/><Relationship Id="rId2" Type="http://schemas.openxmlformats.org/officeDocument/2006/relationships/hyperlink" Target="mailto:BrigitteFahrenhorst@t-online.d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BrigitteFahrenhorst@t-online.d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99707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br>
              <a:rPr lang="de-DE" altLang="de-DE" sz="3600" dirty="0"/>
            </a:b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Introduction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to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the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Lecture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Winter Semester 2018/ 2019</a:t>
            </a:r>
            <a:endParaRPr lang="de-DE" altLang="de-DE" sz="5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2362199"/>
            <a:ext cx="7886700" cy="3814763"/>
          </a:xfrm>
          <a:solidFill>
            <a:schemeClr val="bg1"/>
          </a:solidFill>
        </p:spPr>
        <p:txBody>
          <a:bodyPr/>
          <a:lstStyle/>
          <a:p>
            <a:pPr marL="0" indent="0" eaLnBrk="1" hangingPunct="1">
              <a:buNone/>
            </a:pPr>
            <a:endParaRPr lang="de-DE" altLang="de-DE" sz="2000" dirty="0">
              <a:noFill/>
              <a:latin typeface="Calibri" panose="020F0502020204030204" pitchFamily="34" charset="0"/>
            </a:endParaRPr>
          </a:p>
          <a:p>
            <a:pPr eaLnBrk="1" hangingPunct="1"/>
            <a:endParaRPr lang="de-DE" altLang="de-DE" sz="2000" dirty="0">
              <a:noFill/>
              <a:latin typeface="Calibri" panose="020F0502020204030204" pitchFamily="34" charset="0"/>
            </a:endParaRPr>
          </a:p>
          <a:p>
            <a:pPr eaLnBrk="1" hangingPunct="1"/>
            <a:endParaRPr lang="de-DE" altLang="de-DE" sz="2000" dirty="0">
              <a:latin typeface="Calibri" panose="020F0502020204030204" pitchFamily="34" charset="0"/>
            </a:endParaRPr>
          </a:p>
          <a:p>
            <a:pPr eaLnBrk="1" hangingPunct="1"/>
            <a:endParaRPr lang="de-DE" altLang="de-DE" sz="2000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de-DE" altLang="de-DE" sz="2400" dirty="0">
                <a:latin typeface="Calibri" panose="020F0502020204030204" pitchFamily="34" charset="0"/>
              </a:rPr>
              <a:t>Prof. Dr. Brigitte Fahrenhorst </a:t>
            </a:r>
          </a:p>
          <a:p>
            <a:pPr marL="0" indent="0" eaLnBrk="1" hangingPunct="1">
              <a:buNone/>
            </a:pPr>
            <a:r>
              <a:rPr lang="de-DE" altLang="de-DE" sz="2400" dirty="0">
                <a:latin typeface="Calibri" panose="020F0502020204030204" pitchFamily="34" charset="0"/>
              </a:rPr>
              <a:t>TU Berlin / SID Berlin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2542" y="564115"/>
            <a:ext cx="7018585" cy="515375"/>
          </a:xfrm>
          <a:prstGeom prst="rect">
            <a:avLst/>
          </a:prstGeom>
        </p:spPr>
        <p:txBody>
          <a:bodyPr vert="horz" wrap="square" lIns="0" tIns="7471" rIns="0" bIns="0" rtlCol="0" anchor="ctr">
            <a:spAutoFit/>
          </a:bodyPr>
          <a:lstStyle/>
          <a:p>
            <a:pPr marL="7470">
              <a:lnSpc>
                <a:spcPct val="100000"/>
              </a:lnSpc>
              <a:spcBef>
                <a:spcPts val="59"/>
              </a:spcBef>
            </a:pPr>
            <a:r>
              <a:rPr spc="-71" dirty="0"/>
              <a:t>The </a:t>
            </a:r>
            <a:r>
              <a:rPr spc="-115" dirty="0"/>
              <a:t>United </a:t>
            </a:r>
            <a:r>
              <a:rPr spc="-71" dirty="0"/>
              <a:t>Nations</a:t>
            </a:r>
            <a:r>
              <a:rPr spc="-406" dirty="0"/>
              <a:t> </a:t>
            </a:r>
            <a:r>
              <a:rPr spc="-41"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5013" y="1871149"/>
            <a:ext cx="1066800" cy="332218"/>
          </a:xfrm>
          <a:prstGeom prst="rect">
            <a:avLst/>
          </a:prstGeom>
        </p:spPr>
        <p:txBody>
          <a:bodyPr vert="horz" wrap="square" lIns="0" tIns="8965" rIns="0" bIns="0" rtlCol="0">
            <a:spAutoFit/>
          </a:bodyPr>
          <a:lstStyle/>
          <a:p>
            <a:pPr marR="2988" algn="just">
              <a:lnSpc>
                <a:spcPct val="141900"/>
              </a:lnSpc>
              <a:spcBef>
                <a:spcPts val="71"/>
              </a:spcBef>
            </a:pPr>
            <a:r>
              <a:rPr sz="500" spc="9" dirty="0">
                <a:latin typeface="Calibri"/>
                <a:cs typeface="Calibri"/>
                <a:hlinkClick r:id="rId2"/>
              </a:rPr>
              <a:t>Standing </a:t>
            </a:r>
            <a:r>
              <a:rPr sz="500" spc="-6" dirty="0">
                <a:latin typeface="Calibri"/>
                <a:cs typeface="Calibri"/>
                <a:hlinkClick r:id="rId2"/>
              </a:rPr>
              <a:t>Committee </a:t>
            </a:r>
            <a:r>
              <a:rPr sz="500" spc="15" dirty="0">
                <a:latin typeface="Calibri"/>
                <a:cs typeface="Calibri"/>
                <a:hlinkClick r:id="rId2"/>
              </a:rPr>
              <a:t>and </a:t>
            </a:r>
            <a:r>
              <a:rPr sz="500" spc="29" dirty="0">
                <a:latin typeface="Calibri"/>
                <a:cs typeface="Calibri"/>
                <a:hlinkClick r:id="rId2"/>
              </a:rPr>
              <a:t>ad </a:t>
            </a:r>
            <a:r>
              <a:rPr sz="500" spc="3" dirty="0">
                <a:latin typeface="Calibri"/>
                <a:cs typeface="Calibri"/>
                <a:hlinkClick r:id="rId2"/>
              </a:rPr>
              <a:t>hoc bodies </a:t>
            </a:r>
            <a:r>
              <a:rPr sz="500" spc="3" dirty="0">
                <a:latin typeface="Calibri"/>
                <a:cs typeface="Calibri"/>
              </a:rPr>
              <a:t> </a:t>
            </a:r>
            <a:r>
              <a:rPr sz="500" spc="3" dirty="0">
                <a:latin typeface="Calibri"/>
                <a:cs typeface="Calibri"/>
                <a:hlinkClick r:id="rId3"/>
              </a:rPr>
              <a:t>Peacekeeping </a:t>
            </a:r>
            <a:r>
              <a:rPr sz="500" spc="6" dirty="0">
                <a:latin typeface="Calibri"/>
                <a:cs typeface="Calibri"/>
                <a:hlinkClick r:id="rId3"/>
              </a:rPr>
              <a:t>Operations </a:t>
            </a:r>
            <a:r>
              <a:rPr sz="500" spc="15" dirty="0">
                <a:latin typeface="Calibri"/>
                <a:cs typeface="Calibri"/>
                <a:hlinkClick r:id="rId3"/>
              </a:rPr>
              <a:t>and </a:t>
            </a:r>
            <a:r>
              <a:rPr sz="500" dirty="0">
                <a:latin typeface="Calibri"/>
                <a:cs typeface="Calibri"/>
                <a:hlinkClick r:id="rId3"/>
              </a:rPr>
              <a:t>Missions </a:t>
            </a:r>
            <a:r>
              <a:rPr sz="500" dirty="0">
                <a:latin typeface="Calibri"/>
                <a:cs typeface="Calibri"/>
              </a:rPr>
              <a:t> </a:t>
            </a:r>
            <a:r>
              <a:rPr sz="529" spc="-3" dirty="0">
                <a:latin typeface="Calibri"/>
                <a:cs typeface="Calibri"/>
                <a:hlinkClick r:id="rId4"/>
              </a:rPr>
              <a:t>Counter-Terrorism</a:t>
            </a:r>
            <a:r>
              <a:rPr sz="529" spc="21" dirty="0">
                <a:latin typeface="Calibri"/>
                <a:cs typeface="Calibri"/>
                <a:hlinkClick r:id="rId4"/>
              </a:rPr>
              <a:t> </a:t>
            </a:r>
            <a:r>
              <a:rPr sz="529" spc="-3" dirty="0">
                <a:latin typeface="Calibri"/>
                <a:cs typeface="Calibri"/>
                <a:hlinkClick r:id="rId4"/>
              </a:rPr>
              <a:t>Committee</a:t>
            </a:r>
            <a:endParaRPr sz="529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499" y="2572099"/>
            <a:ext cx="810559" cy="103389"/>
          </a:xfrm>
          <a:prstGeom prst="rect">
            <a:avLst/>
          </a:prstGeom>
        </p:spPr>
        <p:txBody>
          <a:bodyPr vert="horz" wrap="square" lIns="0" tIns="8218" rIns="0" bIns="0" rtlCol="0">
            <a:spAutoFit/>
          </a:bodyPr>
          <a:lstStyle/>
          <a:p>
            <a:pPr marL="7470">
              <a:spcBef>
                <a:spcPts val="65"/>
              </a:spcBef>
            </a:pPr>
            <a:r>
              <a:rPr sz="618" b="1" spc="3" dirty="0">
                <a:latin typeface="Calibri"/>
                <a:cs typeface="Calibri"/>
              </a:rPr>
              <a:t>Programmes </a:t>
            </a:r>
            <a:r>
              <a:rPr sz="618" b="1" spc="15" dirty="0">
                <a:latin typeface="Calibri"/>
                <a:cs typeface="Calibri"/>
              </a:rPr>
              <a:t>and</a:t>
            </a:r>
            <a:r>
              <a:rPr sz="618" b="1" spc="18" dirty="0">
                <a:latin typeface="Calibri"/>
                <a:cs typeface="Calibri"/>
              </a:rPr>
              <a:t> </a:t>
            </a:r>
            <a:r>
              <a:rPr sz="618" b="1" dirty="0">
                <a:latin typeface="Calibri"/>
                <a:cs typeface="Calibri"/>
              </a:rPr>
              <a:t>Funds</a:t>
            </a:r>
            <a:endParaRPr sz="618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40" y="2700613"/>
            <a:ext cx="1152338" cy="371142"/>
          </a:xfrm>
          <a:prstGeom prst="rect">
            <a:avLst/>
          </a:prstGeom>
        </p:spPr>
        <p:txBody>
          <a:bodyPr vert="horz" wrap="square" lIns="0" tIns="24653" rIns="0" bIns="0" rtlCol="0">
            <a:spAutoFit/>
          </a:bodyPr>
          <a:lstStyle/>
          <a:p>
            <a:pPr marL="103088" marR="2988" indent="-95991">
              <a:lnSpc>
                <a:spcPts val="612"/>
              </a:lnSpc>
              <a:spcBef>
                <a:spcPts val="194"/>
              </a:spcBef>
            </a:pPr>
            <a:r>
              <a:rPr sz="618" b="1" spc="-29" dirty="0">
                <a:latin typeface="Arial"/>
                <a:cs typeface="Arial"/>
                <a:hlinkClick r:id="rId5"/>
              </a:rPr>
              <a:t>UNCTAD </a:t>
            </a:r>
            <a:r>
              <a:rPr sz="500" spc="-3" dirty="0">
                <a:latin typeface="Calibri"/>
                <a:cs typeface="Calibri"/>
                <a:hlinkClick r:id="rId5"/>
              </a:rPr>
              <a:t>United </a:t>
            </a:r>
            <a:r>
              <a:rPr sz="500" spc="6" dirty="0">
                <a:latin typeface="Calibri"/>
                <a:cs typeface="Calibri"/>
                <a:hlinkClick r:id="rId5"/>
              </a:rPr>
              <a:t>Nations </a:t>
            </a:r>
            <a:r>
              <a:rPr sz="500" dirty="0">
                <a:latin typeface="Calibri"/>
                <a:cs typeface="Calibri"/>
                <a:hlinkClick r:id="rId5"/>
              </a:rPr>
              <a:t>Conference on  </a:t>
            </a:r>
            <a:r>
              <a:rPr sz="500" spc="-3" dirty="0">
                <a:latin typeface="Calibri"/>
                <a:cs typeface="Calibri"/>
                <a:hlinkClick r:id="rId5"/>
              </a:rPr>
              <a:t>Trade </a:t>
            </a:r>
            <a:r>
              <a:rPr sz="500" spc="15" dirty="0">
                <a:latin typeface="Calibri"/>
                <a:cs typeface="Calibri"/>
                <a:hlinkClick r:id="rId5"/>
              </a:rPr>
              <a:t>and</a:t>
            </a:r>
            <a:r>
              <a:rPr sz="500" spc="44" dirty="0">
                <a:latin typeface="Calibri"/>
                <a:cs typeface="Calibri"/>
                <a:hlinkClick r:id="rId5"/>
              </a:rPr>
              <a:t> </a:t>
            </a:r>
            <a:r>
              <a:rPr sz="500" spc="-6" dirty="0">
                <a:latin typeface="Calibri"/>
                <a:cs typeface="Calibri"/>
                <a:hlinkClick r:id="rId5"/>
              </a:rPr>
              <a:t>Development</a:t>
            </a:r>
            <a:endParaRPr sz="500">
              <a:latin typeface="Calibri"/>
              <a:cs typeface="Calibri"/>
            </a:endParaRPr>
          </a:p>
          <a:p>
            <a:pPr marL="299553" marR="111679" indent="-86654">
              <a:lnSpc>
                <a:spcPts val="612"/>
              </a:lnSpc>
              <a:spcBef>
                <a:spcPts val="279"/>
              </a:spcBef>
            </a:pPr>
            <a:r>
              <a:rPr sz="618" b="1" spc="-38" dirty="0">
                <a:latin typeface="Arial"/>
                <a:cs typeface="Arial"/>
                <a:hlinkClick r:id="rId6"/>
              </a:rPr>
              <a:t>ITC </a:t>
            </a:r>
            <a:r>
              <a:rPr sz="500" spc="-3" dirty="0">
                <a:latin typeface="Calibri"/>
                <a:cs typeface="Calibri"/>
                <a:hlinkClick r:id="rId6"/>
              </a:rPr>
              <a:t>International Trade </a:t>
            </a:r>
            <a:r>
              <a:rPr sz="500" dirty="0">
                <a:latin typeface="Calibri"/>
                <a:cs typeface="Calibri"/>
                <a:hlinkClick r:id="rId6"/>
              </a:rPr>
              <a:t>Centre  </a:t>
            </a:r>
            <a:r>
              <a:rPr sz="500" spc="29" dirty="0">
                <a:latin typeface="Calibri"/>
                <a:cs typeface="Calibri"/>
                <a:hlinkClick r:id="rId6"/>
              </a:rPr>
              <a:t>(UNCTAD/WTO)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39" y="3079256"/>
            <a:ext cx="1128059" cy="479057"/>
          </a:xfrm>
          <a:prstGeom prst="rect">
            <a:avLst/>
          </a:prstGeom>
        </p:spPr>
        <p:txBody>
          <a:bodyPr vert="horz" wrap="square" lIns="0" tIns="24653" rIns="0" bIns="0" rtlCol="0">
            <a:spAutoFit/>
          </a:bodyPr>
          <a:lstStyle/>
          <a:p>
            <a:pPr marL="93750" marR="252117" indent="-86654">
              <a:lnSpc>
                <a:spcPts val="612"/>
              </a:lnSpc>
              <a:spcBef>
                <a:spcPts val="194"/>
              </a:spcBef>
            </a:pPr>
            <a:r>
              <a:rPr sz="618" b="1" spc="-21" dirty="0">
                <a:latin typeface="Arial"/>
                <a:cs typeface="Arial"/>
                <a:hlinkClick r:id="rId7"/>
              </a:rPr>
              <a:t>UNDCP</a:t>
            </a:r>
            <a:r>
              <a:rPr sz="662" spc="-31" baseline="14814" dirty="0">
                <a:latin typeface="Calibri"/>
                <a:cs typeface="Calibri"/>
                <a:hlinkClick r:id="rId7"/>
              </a:rPr>
              <a:t>1 </a:t>
            </a:r>
            <a:r>
              <a:rPr sz="500" spc="-3" dirty="0">
                <a:latin typeface="Calibri"/>
                <a:cs typeface="Calibri"/>
                <a:hlinkClick r:id="rId7"/>
              </a:rPr>
              <a:t>United </a:t>
            </a:r>
            <a:r>
              <a:rPr sz="500" spc="6" dirty="0">
                <a:latin typeface="Calibri"/>
                <a:cs typeface="Calibri"/>
                <a:hlinkClick r:id="rId7"/>
              </a:rPr>
              <a:t>Nations </a:t>
            </a:r>
            <a:r>
              <a:rPr sz="500" spc="15" dirty="0">
                <a:latin typeface="Calibri"/>
                <a:cs typeface="Calibri"/>
                <a:hlinkClick r:id="rId7"/>
              </a:rPr>
              <a:t>Drug  </a:t>
            </a:r>
            <a:r>
              <a:rPr sz="500" dirty="0">
                <a:latin typeface="Calibri"/>
                <a:cs typeface="Calibri"/>
                <a:hlinkClick r:id="rId7"/>
              </a:rPr>
              <a:t>Control</a:t>
            </a:r>
            <a:r>
              <a:rPr sz="500" spc="18" dirty="0">
                <a:latin typeface="Calibri"/>
                <a:cs typeface="Calibri"/>
                <a:hlinkClick r:id="rId7"/>
              </a:rPr>
              <a:t> </a:t>
            </a:r>
            <a:r>
              <a:rPr sz="500" dirty="0">
                <a:latin typeface="Calibri"/>
                <a:cs typeface="Calibri"/>
                <a:hlinkClick r:id="rId7"/>
              </a:rPr>
              <a:t>Programme</a:t>
            </a:r>
            <a:endParaRPr sz="500">
              <a:latin typeface="Calibri"/>
              <a:cs typeface="Calibri"/>
            </a:endParaRPr>
          </a:p>
          <a:p>
            <a:pPr marL="93750" marR="150150" indent="-86654">
              <a:lnSpc>
                <a:spcPts val="612"/>
              </a:lnSpc>
              <a:spcBef>
                <a:spcPts val="253"/>
              </a:spcBef>
            </a:pPr>
            <a:r>
              <a:rPr sz="618" b="1" spc="-38" dirty="0">
                <a:latin typeface="Arial"/>
                <a:cs typeface="Arial"/>
                <a:hlinkClick r:id="rId8"/>
              </a:rPr>
              <a:t>UNEP </a:t>
            </a:r>
            <a:r>
              <a:rPr sz="500" spc="-3" dirty="0">
                <a:latin typeface="Calibri"/>
                <a:cs typeface="Calibri"/>
                <a:hlinkClick r:id="rId8"/>
              </a:rPr>
              <a:t>United </a:t>
            </a:r>
            <a:r>
              <a:rPr sz="500" spc="6" dirty="0">
                <a:latin typeface="Calibri"/>
                <a:cs typeface="Calibri"/>
                <a:hlinkClick r:id="rId8"/>
              </a:rPr>
              <a:t>Nations </a:t>
            </a:r>
            <a:r>
              <a:rPr sz="500" spc="-6" dirty="0">
                <a:latin typeface="Calibri"/>
                <a:cs typeface="Calibri"/>
                <a:hlinkClick r:id="rId8"/>
              </a:rPr>
              <a:t>Environment  </a:t>
            </a:r>
            <a:r>
              <a:rPr sz="500" dirty="0">
                <a:latin typeface="Calibri"/>
                <a:cs typeface="Calibri"/>
                <a:hlinkClick r:id="rId8"/>
              </a:rPr>
              <a:t>Programme</a:t>
            </a:r>
            <a:endParaRPr sz="500">
              <a:latin typeface="Calibri"/>
              <a:cs typeface="Calibri"/>
            </a:endParaRPr>
          </a:p>
          <a:p>
            <a:pPr marL="7470">
              <a:spcBef>
                <a:spcPts val="124"/>
              </a:spcBef>
            </a:pPr>
            <a:r>
              <a:rPr sz="618" b="1" spc="-38" dirty="0">
                <a:latin typeface="Arial"/>
                <a:cs typeface="Arial"/>
                <a:hlinkClick r:id="rId9"/>
              </a:rPr>
              <a:t>UNICEF </a:t>
            </a:r>
            <a:r>
              <a:rPr sz="500" spc="-3" dirty="0">
                <a:latin typeface="Calibri"/>
                <a:cs typeface="Calibri"/>
                <a:hlinkClick r:id="rId9"/>
              </a:rPr>
              <a:t>United </a:t>
            </a:r>
            <a:r>
              <a:rPr sz="500" spc="6" dirty="0">
                <a:latin typeface="Calibri"/>
                <a:cs typeface="Calibri"/>
                <a:hlinkClick r:id="rId9"/>
              </a:rPr>
              <a:t>Nations </a:t>
            </a:r>
            <a:r>
              <a:rPr sz="500" dirty="0">
                <a:latin typeface="Calibri"/>
                <a:cs typeface="Calibri"/>
                <a:hlinkClick r:id="rId9"/>
              </a:rPr>
              <a:t>Children’s</a:t>
            </a:r>
            <a:r>
              <a:rPr sz="500" spc="47" dirty="0">
                <a:latin typeface="Calibri"/>
                <a:cs typeface="Calibri"/>
                <a:hlinkClick r:id="rId9"/>
              </a:rPr>
              <a:t> </a:t>
            </a:r>
            <a:r>
              <a:rPr sz="500" dirty="0">
                <a:latin typeface="Calibri"/>
                <a:cs typeface="Calibri"/>
                <a:hlinkClick r:id="rId9"/>
              </a:rPr>
              <a:t>Fund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9684" y="3768018"/>
            <a:ext cx="1067920" cy="513003"/>
          </a:xfrm>
          <a:prstGeom prst="rect">
            <a:avLst/>
          </a:prstGeom>
        </p:spPr>
        <p:txBody>
          <a:bodyPr vert="horz" wrap="square" lIns="0" tIns="32871" rIns="0" bIns="0" rtlCol="0">
            <a:spAutoFit/>
          </a:bodyPr>
          <a:lstStyle/>
          <a:p>
            <a:pPr marL="7470">
              <a:spcBef>
                <a:spcPts val="259"/>
              </a:spcBef>
            </a:pPr>
            <a:r>
              <a:rPr sz="618" b="1" dirty="0">
                <a:latin typeface="Calibri"/>
                <a:cs typeface="Calibri"/>
              </a:rPr>
              <a:t>Research </a:t>
            </a:r>
            <a:r>
              <a:rPr sz="618" b="1" spc="15" dirty="0">
                <a:latin typeface="Calibri"/>
                <a:cs typeface="Calibri"/>
              </a:rPr>
              <a:t>and </a:t>
            </a:r>
            <a:r>
              <a:rPr sz="618" b="1" dirty="0">
                <a:latin typeface="Calibri"/>
                <a:cs typeface="Calibri"/>
              </a:rPr>
              <a:t>Training</a:t>
            </a:r>
            <a:r>
              <a:rPr sz="618" b="1" spc="59" dirty="0">
                <a:latin typeface="Calibri"/>
                <a:cs typeface="Calibri"/>
              </a:rPr>
              <a:t> </a:t>
            </a:r>
            <a:r>
              <a:rPr sz="618" b="1" spc="-21" dirty="0">
                <a:latin typeface="Calibri"/>
                <a:cs typeface="Calibri"/>
              </a:rPr>
              <a:t>Institutes</a:t>
            </a:r>
            <a:endParaRPr sz="618">
              <a:latin typeface="Calibri"/>
              <a:cs typeface="Calibri"/>
            </a:endParaRPr>
          </a:p>
          <a:p>
            <a:pPr marL="97859" marR="21290" indent="-86654">
              <a:lnSpc>
                <a:spcPts val="612"/>
              </a:lnSpc>
              <a:spcBef>
                <a:spcPts val="329"/>
              </a:spcBef>
            </a:pPr>
            <a:r>
              <a:rPr sz="618" b="1" spc="-26" dirty="0">
                <a:latin typeface="Arial"/>
                <a:cs typeface="Arial"/>
                <a:hlinkClick r:id="rId10"/>
              </a:rPr>
              <a:t>UNICRI </a:t>
            </a:r>
            <a:r>
              <a:rPr sz="500" spc="-3" dirty="0">
                <a:latin typeface="Calibri"/>
                <a:cs typeface="Calibri"/>
                <a:hlinkClick r:id="rId10"/>
              </a:rPr>
              <a:t>United </a:t>
            </a:r>
            <a:r>
              <a:rPr sz="500" spc="6" dirty="0">
                <a:latin typeface="Calibri"/>
                <a:cs typeface="Calibri"/>
                <a:hlinkClick r:id="rId10"/>
              </a:rPr>
              <a:t>Nations </a:t>
            </a:r>
            <a:r>
              <a:rPr sz="500" dirty="0">
                <a:latin typeface="Calibri"/>
                <a:cs typeface="Calibri"/>
                <a:hlinkClick r:id="rId10"/>
              </a:rPr>
              <a:t>Interregional  </a:t>
            </a:r>
            <a:r>
              <a:rPr sz="500" spc="9" dirty="0">
                <a:latin typeface="Calibri"/>
                <a:cs typeface="Calibri"/>
                <a:hlinkClick r:id="rId10"/>
              </a:rPr>
              <a:t>Crime </a:t>
            </a:r>
            <a:r>
              <a:rPr sz="500" spc="15" dirty="0">
                <a:latin typeface="Calibri"/>
                <a:cs typeface="Calibri"/>
                <a:hlinkClick r:id="rId10"/>
              </a:rPr>
              <a:t>and </a:t>
            </a:r>
            <a:r>
              <a:rPr sz="500" spc="-6" dirty="0">
                <a:latin typeface="Calibri"/>
                <a:cs typeface="Calibri"/>
                <a:hlinkClick r:id="rId10"/>
              </a:rPr>
              <a:t>Justice </a:t>
            </a:r>
            <a:r>
              <a:rPr sz="500" dirty="0">
                <a:latin typeface="Calibri"/>
                <a:cs typeface="Calibri"/>
                <a:hlinkClick r:id="rId10"/>
              </a:rPr>
              <a:t>Research</a:t>
            </a:r>
            <a:r>
              <a:rPr sz="500" spc="62" dirty="0">
                <a:latin typeface="Calibri"/>
                <a:cs typeface="Calibri"/>
                <a:hlinkClick r:id="rId10"/>
              </a:rPr>
              <a:t> </a:t>
            </a:r>
            <a:r>
              <a:rPr sz="500" spc="-21" dirty="0">
                <a:latin typeface="Calibri"/>
                <a:cs typeface="Calibri"/>
                <a:hlinkClick r:id="rId10"/>
              </a:rPr>
              <a:t>Institute</a:t>
            </a:r>
            <a:endParaRPr sz="500">
              <a:latin typeface="Calibri"/>
              <a:cs typeface="Calibri"/>
            </a:endParaRPr>
          </a:p>
          <a:p>
            <a:pPr marL="97859" marR="50797" indent="-86654">
              <a:lnSpc>
                <a:spcPts val="612"/>
              </a:lnSpc>
              <a:spcBef>
                <a:spcPts val="253"/>
              </a:spcBef>
            </a:pPr>
            <a:r>
              <a:rPr sz="618" b="1" spc="-29" dirty="0">
                <a:latin typeface="Arial"/>
                <a:cs typeface="Arial"/>
                <a:hlinkClick r:id="rId11"/>
              </a:rPr>
              <a:t>UNITAR </a:t>
            </a:r>
            <a:r>
              <a:rPr sz="500" spc="-3" dirty="0">
                <a:latin typeface="Calibri"/>
                <a:cs typeface="Calibri"/>
                <a:hlinkClick r:id="rId11"/>
              </a:rPr>
              <a:t>United </a:t>
            </a:r>
            <a:r>
              <a:rPr sz="500" spc="6" dirty="0">
                <a:latin typeface="Calibri"/>
                <a:cs typeface="Calibri"/>
                <a:hlinkClick r:id="rId11"/>
              </a:rPr>
              <a:t>Nations </a:t>
            </a:r>
            <a:r>
              <a:rPr sz="500" spc="-21" dirty="0">
                <a:latin typeface="Calibri"/>
                <a:cs typeface="Calibri"/>
                <a:hlinkClick r:id="rId11"/>
              </a:rPr>
              <a:t>Institute </a:t>
            </a:r>
            <a:r>
              <a:rPr sz="500" spc="-3" dirty="0">
                <a:latin typeface="Calibri"/>
                <a:cs typeface="Calibri"/>
                <a:hlinkClick r:id="rId11"/>
              </a:rPr>
              <a:t>for  </a:t>
            </a:r>
            <a:r>
              <a:rPr sz="500" dirty="0">
                <a:latin typeface="Calibri"/>
                <a:cs typeface="Calibri"/>
                <a:hlinkClick r:id="rId11"/>
              </a:rPr>
              <a:t>Training </a:t>
            </a:r>
            <a:r>
              <a:rPr sz="500" spc="15" dirty="0">
                <a:latin typeface="Calibri"/>
                <a:cs typeface="Calibri"/>
                <a:hlinkClick r:id="rId11"/>
              </a:rPr>
              <a:t>and</a:t>
            </a:r>
            <a:r>
              <a:rPr sz="500" spc="38" dirty="0">
                <a:latin typeface="Calibri"/>
                <a:cs typeface="Calibri"/>
                <a:hlinkClick r:id="rId11"/>
              </a:rPr>
              <a:t> </a:t>
            </a:r>
            <a:r>
              <a:rPr sz="500" dirty="0">
                <a:latin typeface="Calibri"/>
                <a:cs typeface="Calibri"/>
                <a:hlinkClick r:id="rId11"/>
              </a:rPr>
              <a:t>Research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2471" y="4389937"/>
            <a:ext cx="1410447" cy="356935"/>
          </a:xfrm>
          <a:prstGeom prst="rect">
            <a:avLst/>
          </a:prstGeom>
        </p:spPr>
        <p:txBody>
          <a:bodyPr vert="horz" wrap="square" lIns="0" tIns="32871" rIns="0" bIns="0" rtlCol="0">
            <a:spAutoFit/>
          </a:bodyPr>
          <a:lstStyle/>
          <a:p>
            <a:pPr marL="7470">
              <a:spcBef>
                <a:spcPts val="259"/>
              </a:spcBef>
            </a:pPr>
            <a:r>
              <a:rPr sz="618" b="1" dirty="0">
                <a:latin typeface="Calibri"/>
                <a:cs typeface="Calibri"/>
              </a:rPr>
              <a:t>Other </a:t>
            </a:r>
            <a:r>
              <a:rPr sz="618" b="1" spc="29" dirty="0">
                <a:latin typeface="Calibri"/>
                <a:cs typeface="Calibri"/>
              </a:rPr>
              <a:t>UN</a:t>
            </a:r>
            <a:r>
              <a:rPr sz="618" b="1" spc="47" dirty="0">
                <a:latin typeface="Calibri"/>
                <a:cs typeface="Calibri"/>
              </a:rPr>
              <a:t> </a:t>
            </a:r>
            <a:r>
              <a:rPr sz="618" b="1" spc="-15" dirty="0">
                <a:latin typeface="Calibri"/>
                <a:cs typeface="Calibri"/>
              </a:rPr>
              <a:t>Entities</a:t>
            </a:r>
            <a:endParaRPr sz="618">
              <a:latin typeface="Calibri"/>
              <a:cs typeface="Calibri"/>
            </a:endParaRPr>
          </a:p>
          <a:p>
            <a:pPr marL="18675">
              <a:spcBef>
                <a:spcPts val="200"/>
              </a:spcBef>
            </a:pPr>
            <a:r>
              <a:rPr sz="618" b="1" spc="-32" dirty="0">
                <a:latin typeface="Arial"/>
                <a:cs typeface="Arial"/>
                <a:hlinkClick r:id="rId12"/>
              </a:rPr>
              <a:t>UNOPS </a:t>
            </a:r>
            <a:r>
              <a:rPr sz="500" spc="-3" dirty="0">
                <a:latin typeface="Calibri"/>
                <a:cs typeface="Calibri"/>
                <a:hlinkClick r:id="rId12"/>
              </a:rPr>
              <a:t>United </a:t>
            </a:r>
            <a:r>
              <a:rPr sz="500" spc="6" dirty="0">
                <a:latin typeface="Calibri"/>
                <a:cs typeface="Calibri"/>
                <a:hlinkClick r:id="rId12"/>
              </a:rPr>
              <a:t>Nations </a:t>
            </a:r>
            <a:r>
              <a:rPr sz="500" spc="9" dirty="0">
                <a:latin typeface="Calibri"/>
                <a:cs typeface="Calibri"/>
                <a:hlinkClick r:id="rId12"/>
              </a:rPr>
              <a:t>Office </a:t>
            </a:r>
            <a:r>
              <a:rPr sz="500" spc="-3" dirty="0">
                <a:latin typeface="Calibri"/>
                <a:cs typeface="Calibri"/>
                <a:hlinkClick r:id="rId12"/>
              </a:rPr>
              <a:t>for </a:t>
            </a:r>
            <a:r>
              <a:rPr sz="500" spc="-9" dirty="0">
                <a:latin typeface="Calibri"/>
                <a:cs typeface="Calibri"/>
                <a:hlinkClick r:id="rId12"/>
              </a:rPr>
              <a:t>Project</a:t>
            </a:r>
            <a:r>
              <a:rPr sz="500" spc="6" dirty="0">
                <a:latin typeface="Calibri"/>
                <a:cs typeface="Calibri"/>
                <a:hlinkClick r:id="rId12"/>
              </a:rPr>
              <a:t> </a:t>
            </a:r>
            <a:r>
              <a:rPr sz="500" spc="3" dirty="0">
                <a:latin typeface="Calibri"/>
                <a:cs typeface="Calibri"/>
                <a:hlinkClick r:id="rId12"/>
              </a:rPr>
              <a:t>Services</a:t>
            </a:r>
            <a:endParaRPr sz="500">
              <a:latin typeface="Calibri"/>
              <a:cs typeface="Calibri"/>
            </a:endParaRPr>
          </a:p>
          <a:p>
            <a:pPr marL="18675">
              <a:spcBef>
                <a:spcPts val="126"/>
              </a:spcBef>
            </a:pPr>
            <a:r>
              <a:rPr sz="618" b="1" spc="-3" dirty="0">
                <a:latin typeface="Arial"/>
                <a:cs typeface="Arial"/>
                <a:hlinkClick r:id="rId13"/>
              </a:rPr>
              <a:t>UNU </a:t>
            </a:r>
            <a:r>
              <a:rPr sz="500" spc="-9" dirty="0">
                <a:latin typeface="Arial"/>
                <a:cs typeface="Arial"/>
                <a:hlinkClick r:id="rId13"/>
              </a:rPr>
              <a:t>United </a:t>
            </a:r>
            <a:r>
              <a:rPr sz="500" dirty="0">
                <a:latin typeface="Arial"/>
                <a:cs typeface="Arial"/>
                <a:hlinkClick r:id="rId13"/>
              </a:rPr>
              <a:t>Nations</a:t>
            </a:r>
            <a:r>
              <a:rPr sz="500" spc="-15" dirty="0">
                <a:latin typeface="Arial"/>
                <a:cs typeface="Arial"/>
                <a:hlinkClick r:id="rId13"/>
              </a:rPr>
              <a:t> </a:t>
            </a:r>
            <a:r>
              <a:rPr sz="500" spc="-12" dirty="0">
                <a:latin typeface="Arial"/>
                <a:cs typeface="Arial"/>
                <a:hlinkClick r:id="rId13"/>
              </a:rPr>
              <a:t>University</a:t>
            </a:r>
            <a:endParaRPr sz="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3364" y="5705522"/>
            <a:ext cx="3316194" cy="509526"/>
          </a:xfrm>
          <a:prstGeom prst="rect">
            <a:avLst/>
          </a:prstGeom>
        </p:spPr>
        <p:txBody>
          <a:bodyPr vert="horz" wrap="square" lIns="0" tIns="20918" rIns="0" bIns="0" rtlCol="0">
            <a:spAutoFit/>
          </a:bodyPr>
          <a:lstStyle/>
          <a:p>
            <a:pPr marL="57147" indent="-49676">
              <a:spcBef>
                <a:spcPts val="165"/>
              </a:spcBef>
              <a:buSzPct val="84615"/>
              <a:buAutoNum type="arabicPlain" startAt="4"/>
              <a:tabLst>
                <a:tab pos="57520" algn="l"/>
              </a:tabLst>
            </a:pPr>
            <a:r>
              <a:rPr sz="382" spc="-3" dirty="0">
                <a:latin typeface="Calibri"/>
                <a:cs typeface="Calibri"/>
              </a:rPr>
              <a:t>In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15" dirty="0">
                <a:latin typeface="Calibri"/>
                <a:cs typeface="Calibri"/>
              </a:rPr>
              <a:t>an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exceptional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3" dirty="0">
                <a:latin typeface="Calibri"/>
                <a:cs typeface="Calibri"/>
              </a:rPr>
              <a:t>arrangement,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-12" dirty="0">
                <a:latin typeface="Calibri"/>
                <a:cs typeface="Calibri"/>
              </a:rPr>
              <a:t>the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3" dirty="0">
                <a:latin typeface="Calibri"/>
                <a:cs typeface="Calibri"/>
              </a:rPr>
              <a:t>Under-Secretary-General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for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Field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Support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-3" dirty="0">
                <a:latin typeface="Calibri"/>
                <a:cs typeface="Calibri"/>
              </a:rPr>
              <a:t>reports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directly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-15" dirty="0">
                <a:latin typeface="Calibri"/>
                <a:cs typeface="Calibri"/>
              </a:rPr>
              <a:t>to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-12" dirty="0">
                <a:latin typeface="Calibri"/>
                <a:cs typeface="Calibri"/>
              </a:rPr>
              <a:t>the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3" dirty="0">
                <a:latin typeface="Calibri"/>
                <a:cs typeface="Calibri"/>
              </a:rPr>
              <a:t>Under-Secretary-General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for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3" dirty="0">
                <a:latin typeface="Calibri"/>
                <a:cs typeface="Calibri"/>
              </a:rPr>
              <a:t>Peacekeeping</a:t>
            </a:r>
            <a:r>
              <a:rPr sz="382" spc="24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Operations.</a:t>
            </a:r>
            <a:endParaRPr sz="382">
              <a:latin typeface="Calibri"/>
              <a:cs typeface="Calibri"/>
            </a:endParaRPr>
          </a:p>
          <a:p>
            <a:pPr marL="57147" indent="-49676">
              <a:spcBef>
                <a:spcPts val="109"/>
              </a:spcBef>
              <a:buSzPct val="84615"/>
              <a:buAutoNum type="arabicPlain" startAt="4"/>
              <a:tabLst>
                <a:tab pos="57520" algn="l"/>
              </a:tabLst>
            </a:pPr>
            <a:r>
              <a:rPr sz="382" spc="24" dirty="0">
                <a:latin typeface="Calibri"/>
                <a:cs typeface="Calibri"/>
              </a:rPr>
              <a:t>IAEA </a:t>
            </a:r>
            <a:r>
              <a:rPr sz="382" spc="-3" dirty="0">
                <a:latin typeface="Calibri"/>
                <a:cs typeface="Calibri"/>
              </a:rPr>
              <a:t>reports </a:t>
            </a:r>
            <a:r>
              <a:rPr sz="382" spc="-15" dirty="0">
                <a:latin typeface="Calibri"/>
                <a:cs typeface="Calibri"/>
              </a:rPr>
              <a:t>to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dirty="0">
                <a:latin typeface="Calibri"/>
                <a:cs typeface="Calibri"/>
              </a:rPr>
              <a:t>Security </a:t>
            </a:r>
            <a:r>
              <a:rPr sz="382" spc="6" dirty="0">
                <a:latin typeface="Calibri"/>
                <a:cs typeface="Calibri"/>
              </a:rPr>
              <a:t>Council </a:t>
            </a:r>
            <a:r>
              <a:rPr sz="382" spc="15" dirty="0">
                <a:latin typeface="Calibri"/>
                <a:cs typeface="Calibri"/>
              </a:rPr>
              <a:t>and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spc="9" dirty="0">
                <a:latin typeface="Calibri"/>
                <a:cs typeface="Calibri"/>
              </a:rPr>
              <a:t>General </a:t>
            </a:r>
            <a:r>
              <a:rPr sz="382" spc="3" dirty="0">
                <a:latin typeface="Calibri"/>
                <a:cs typeface="Calibri"/>
              </a:rPr>
              <a:t>Assembly</a:t>
            </a:r>
            <a:r>
              <a:rPr sz="382" spc="79" dirty="0">
                <a:latin typeface="Calibri"/>
                <a:cs typeface="Calibri"/>
              </a:rPr>
              <a:t> </a:t>
            </a:r>
            <a:r>
              <a:rPr sz="382" spc="21" dirty="0">
                <a:latin typeface="Calibri"/>
                <a:cs typeface="Calibri"/>
              </a:rPr>
              <a:t>(GA).</a:t>
            </a:r>
            <a:endParaRPr sz="382">
              <a:latin typeface="Calibri"/>
              <a:cs typeface="Calibri"/>
            </a:endParaRPr>
          </a:p>
          <a:p>
            <a:pPr marL="57147" indent="-49676">
              <a:spcBef>
                <a:spcPts val="109"/>
              </a:spcBef>
              <a:buSzPct val="84615"/>
              <a:buAutoNum type="arabicPlain" startAt="4"/>
              <a:tabLst>
                <a:tab pos="57520" algn="l"/>
              </a:tabLst>
            </a:pPr>
            <a:r>
              <a:rPr sz="382" spc="-3" dirty="0">
                <a:latin typeface="Calibri"/>
                <a:cs typeface="Calibri"/>
              </a:rPr>
              <a:t>The </a:t>
            </a:r>
            <a:r>
              <a:rPr sz="382" spc="18" dirty="0">
                <a:latin typeface="Calibri"/>
                <a:cs typeface="Calibri"/>
              </a:rPr>
              <a:t>CTBTO </a:t>
            </a:r>
            <a:r>
              <a:rPr sz="382" spc="6" dirty="0">
                <a:latin typeface="Calibri"/>
                <a:cs typeface="Calibri"/>
              </a:rPr>
              <a:t>Prep.Com </a:t>
            </a:r>
            <a:r>
              <a:rPr sz="382" spc="15" dirty="0">
                <a:latin typeface="Calibri"/>
                <a:cs typeface="Calibri"/>
              </a:rPr>
              <a:t>and </a:t>
            </a:r>
            <a:r>
              <a:rPr sz="382" spc="44" dirty="0">
                <a:latin typeface="Calibri"/>
                <a:cs typeface="Calibri"/>
              </a:rPr>
              <a:t>OPCW </a:t>
            </a:r>
            <a:r>
              <a:rPr sz="382" spc="-3" dirty="0">
                <a:latin typeface="Calibri"/>
                <a:cs typeface="Calibri"/>
              </a:rPr>
              <a:t>report </a:t>
            </a:r>
            <a:r>
              <a:rPr sz="382" spc="-15" dirty="0">
                <a:latin typeface="Calibri"/>
                <a:cs typeface="Calibri"/>
              </a:rPr>
              <a:t>to </a:t>
            </a:r>
            <a:r>
              <a:rPr sz="382" spc="-12" dirty="0">
                <a:latin typeface="Calibri"/>
                <a:cs typeface="Calibri"/>
              </a:rPr>
              <a:t>the</a:t>
            </a:r>
            <a:r>
              <a:rPr sz="382" spc="-3" dirty="0">
                <a:latin typeface="Calibri"/>
                <a:cs typeface="Calibri"/>
              </a:rPr>
              <a:t> </a:t>
            </a:r>
            <a:r>
              <a:rPr sz="382" spc="44" dirty="0">
                <a:latin typeface="Calibri"/>
                <a:cs typeface="Calibri"/>
              </a:rPr>
              <a:t>GA.</a:t>
            </a:r>
            <a:endParaRPr sz="382">
              <a:latin typeface="Calibri"/>
              <a:cs typeface="Calibri"/>
            </a:endParaRPr>
          </a:p>
          <a:p>
            <a:pPr marL="57147" marR="161355" indent="-49676">
              <a:lnSpc>
                <a:spcPct val="123800"/>
              </a:lnSpc>
              <a:buSzPct val="84615"/>
              <a:buAutoNum type="arabicPlain" startAt="4"/>
              <a:tabLst>
                <a:tab pos="57520" algn="l"/>
              </a:tabLst>
            </a:pPr>
            <a:r>
              <a:rPr sz="382" spc="9" dirty="0">
                <a:latin typeface="Calibri"/>
                <a:cs typeface="Calibri"/>
              </a:rPr>
              <a:t>Specialized </a:t>
            </a:r>
            <a:r>
              <a:rPr sz="382" spc="6" dirty="0">
                <a:latin typeface="Calibri"/>
                <a:cs typeface="Calibri"/>
              </a:rPr>
              <a:t>agencies </a:t>
            </a:r>
            <a:r>
              <a:rPr sz="382" spc="9" dirty="0">
                <a:latin typeface="Calibri"/>
                <a:cs typeface="Calibri"/>
              </a:rPr>
              <a:t>are </a:t>
            </a:r>
            <a:r>
              <a:rPr sz="382" dirty="0">
                <a:latin typeface="Calibri"/>
                <a:cs typeface="Calibri"/>
              </a:rPr>
              <a:t>autonomous </a:t>
            </a:r>
            <a:r>
              <a:rPr sz="382" spc="6" dirty="0">
                <a:latin typeface="Calibri"/>
                <a:cs typeface="Calibri"/>
              </a:rPr>
              <a:t>organizations working </a:t>
            </a:r>
            <a:r>
              <a:rPr sz="382" spc="-6" dirty="0">
                <a:latin typeface="Calibri"/>
                <a:cs typeface="Calibri"/>
              </a:rPr>
              <a:t>with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spc="35" dirty="0">
                <a:latin typeface="Calibri"/>
                <a:cs typeface="Calibri"/>
              </a:rPr>
              <a:t>UN </a:t>
            </a:r>
            <a:r>
              <a:rPr sz="382" spc="15" dirty="0">
                <a:latin typeface="Calibri"/>
                <a:cs typeface="Calibri"/>
              </a:rPr>
              <a:t>and </a:t>
            </a:r>
            <a:r>
              <a:rPr sz="382" spc="6" dirty="0">
                <a:latin typeface="Calibri"/>
                <a:cs typeface="Calibri"/>
              </a:rPr>
              <a:t>each </a:t>
            </a:r>
            <a:r>
              <a:rPr sz="382" spc="-6" dirty="0">
                <a:latin typeface="Calibri"/>
                <a:cs typeface="Calibri"/>
              </a:rPr>
              <a:t>other </a:t>
            </a:r>
            <a:r>
              <a:rPr sz="382" dirty="0">
                <a:latin typeface="Calibri"/>
                <a:cs typeface="Calibri"/>
              </a:rPr>
              <a:t>through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spc="3" dirty="0">
                <a:latin typeface="Calibri"/>
                <a:cs typeface="Calibri"/>
              </a:rPr>
              <a:t>coordinating machinery </a:t>
            </a:r>
            <a:r>
              <a:rPr sz="382" spc="-3" dirty="0">
                <a:latin typeface="Calibri"/>
                <a:cs typeface="Calibri"/>
              </a:rPr>
              <a:t>of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spc="44" dirty="0">
                <a:latin typeface="Calibri"/>
                <a:cs typeface="Calibri"/>
              </a:rPr>
              <a:t>ECOSOC </a:t>
            </a:r>
            <a:r>
              <a:rPr sz="382" spc="-3" dirty="0">
                <a:latin typeface="Calibri"/>
                <a:cs typeface="Calibri"/>
              </a:rPr>
              <a:t>at </a:t>
            </a:r>
            <a:r>
              <a:rPr sz="382" spc="-12" dirty="0">
                <a:latin typeface="Calibri"/>
                <a:cs typeface="Calibri"/>
              </a:rPr>
              <a:t>the  </a:t>
            </a:r>
            <a:r>
              <a:rPr sz="382" spc="-3" dirty="0">
                <a:latin typeface="Calibri"/>
                <a:cs typeface="Calibri"/>
              </a:rPr>
              <a:t>intergovernmental </a:t>
            </a:r>
            <a:r>
              <a:rPr sz="382" dirty="0">
                <a:latin typeface="Calibri"/>
                <a:cs typeface="Calibri"/>
              </a:rPr>
              <a:t>level, </a:t>
            </a:r>
            <a:r>
              <a:rPr sz="382" spc="15" dirty="0">
                <a:latin typeface="Calibri"/>
                <a:cs typeface="Calibri"/>
              </a:rPr>
              <a:t>and </a:t>
            </a:r>
            <a:r>
              <a:rPr sz="382" dirty="0">
                <a:latin typeface="Calibri"/>
                <a:cs typeface="Calibri"/>
              </a:rPr>
              <a:t>through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spc="6" dirty="0">
                <a:latin typeface="Calibri"/>
                <a:cs typeface="Calibri"/>
              </a:rPr>
              <a:t>Chief </a:t>
            </a:r>
            <a:r>
              <a:rPr sz="382" dirty="0">
                <a:latin typeface="Calibri"/>
                <a:cs typeface="Calibri"/>
              </a:rPr>
              <a:t>Executives </a:t>
            </a:r>
            <a:r>
              <a:rPr sz="382" spc="6" dirty="0">
                <a:latin typeface="Calibri"/>
                <a:cs typeface="Calibri"/>
              </a:rPr>
              <a:t>Board </a:t>
            </a:r>
            <a:r>
              <a:rPr sz="382" dirty="0">
                <a:latin typeface="Calibri"/>
                <a:cs typeface="Calibri"/>
              </a:rPr>
              <a:t>for coordination </a:t>
            </a:r>
            <a:r>
              <a:rPr sz="382" spc="9" dirty="0">
                <a:latin typeface="Calibri"/>
                <a:cs typeface="Calibri"/>
              </a:rPr>
              <a:t>(CEB) </a:t>
            </a:r>
            <a:r>
              <a:rPr sz="382" spc="-3" dirty="0">
                <a:latin typeface="Calibri"/>
                <a:cs typeface="Calibri"/>
              </a:rPr>
              <a:t>at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spc="-3" dirty="0">
                <a:latin typeface="Calibri"/>
                <a:cs typeface="Calibri"/>
              </a:rPr>
              <a:t>inter-secretariat</a:t>
            </a:r>
            <a:r>
              <a:rPr sz="382" spc="9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level.</a:t>
            </a:r>
            <a:endParaRPr sz="382">
              <a:latin typeface="Calibri"/>
              <a:cs typeface="Calibri"/>
            </a:endParaRPr>
          </a:p>
          <a:p>
            <a:pPr marL="57147" marR="51544" indent="-49676">
              <a:lnSpc>
                <a:spcPct val="123800"/>
              </a:lnSpc>
              <a:buSzPct val="84615"/>
              <a:buAutoNum type="arabicPlain" startAt="4"/>
              <a:tabLst>
                <a:tab pos="57520" algn="l"/>
              </a:tabLst>
            </a:pPr>
            <a:r>
              <a:rPr sz="382" spc="9" dirty="0">
                <a:latin typeface="Calibri"/>
                <a:cs typeface="Calibri"/>
              </a:rPr>
              <a:t>UNFIP </a:t>
            </a:r>
            <a:r>
              <a:rPr sz="382" dirty="0">
                <a:latin typeface="Calibri"/>
                <a:cs typeface="Calibri"/>
              </a:rPr>
              <a:t>is </a:t>
            </a:r>
            <a:r>
              <a:rPr sz="382" spc="15" dirty="0">
                <a:latin typeface="Calibri"/>
                <a:cs typeface="Calibri"/>
              </a:rPr>
              <a:t>an </a:t>
            </a:r>
            <a:r>
              <a:rPr sz="382" dirty="0">
                <a:latin typeface="Calibri"/>
                <a:cs typeface="Calibri"/>
              </a:rPr>
              <a:t>autonomous </a:t>
            </a:r>
            <a:r>
              <a:rPr sz="382" spc="-18" dirty="0">
                <a:latin typeface="Calibri"/>
                <a:cs typeface="Calibri"/>
              </a:rPr>
              <a:t>trust </a:t>
            </a:r>
            <a:r>
              <a:rPr sz="382" dirty="0">
                <a:latin typeface="Calibri"/>
                <a:cs typeface="Calibri"/>
              </a:rPr>
              <a:t>fund </a:t>
            </a:r>
            <a:r>
              <a:rPr sz="382" spc="3" dirty="0">
                <a:latin typeface="Calibri"/>
                <a:cs typeface="Calibri"/>
              </a:rPr>
              <a:t>operating </a:t>
            </a:r>
            <a:r>
              <a:rPr sz="382" dirty="0">
                <a:latin typeface="Calibri"/>
                <a:cs typeface="Calibri"/>
              </a:rPr>
              <a:t>under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spc="3" dirty="0">
                <a:latin typeface="Calibri"/>
                <a:cs typeface="Calibri"/>
              </a:rPr>
              <a:t>leadership </a:t>
            </a:r>
            <a:r>
              <a:rPr sz="382" spc="-3" dirty="0">
                <a:latin typeface="Calibri"/>
                <a:cs typeface="Calibri"/>
              </a:rPr>
              <a:t>of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dirty="0">
                <a:latin typeface="Calibri"/>
                <a:cs typeface="Calibri"/>
              </a:rPr>
              <a:t>United </a:t>
            </a:r>
            <a:r>
              <a:rPr sz="382" spc="6" dirty="0">
                <a:latin typeface="Calibri"/>
                <a:cs typeface="Calibri"/>
              </a:rPr>
              <a:t>Nations </a:t>
            </a:r>
            <a:r>
              <a:rPr sz="382" dirty="0">
                <a:latin typeface="Calibri"/>
                <a:cs typeface="Calibri"/>
              </a:rPr>
              <a:t>Deputy </a:t>
            </a:r>
            <a:r>
              <a:rPr sz="382" spc="6" dirty="0">
                <a:latin typeface="Calibri"/>
                <a:cs typeface="Calibri"/>
              </a:rPr>
              <a:t>Secretary-General. </a:t>
            </a:r>
            <a:r>
              <a:rPr sz="382" spc="9" dirty="0">
                <a:latin typeface="Calibri"/>
                <a:cs typeface="Calibri"/>
              </a:rPr>
              <a:t>UNDEF’s </a:t>
            </a:r>
            <a:r>
              <a:rPr sz="382" spc="6" dirty="0">
                <a:latin typeface="Calibri"/>
                <a:cs typeface="Calibri"/>
              </a:rPr>
              <a:t>advisory </a:t>
            </a:r>
            <a:r>
              <a:rPr sz="382" spc="15" dirty="0">
                <a:latin typeface="Calibri"/>
                <a:cs typeface="Calibri"/>
              </a:rPr>
              <a:t>board </a:t>
            </a:r>
            <a:r>
              <a:rPr sz="382" dirty="0">
                <a:latin typeface="Calibri"/>
                <a:cs typeface="Calibri"/>
              </a:rPr>
              <a:t>recommends  </a:t>
            </a:r>
            <a:r>
              <a:rPr sz="382" spc="3" dirty="0">
                <a:latin typeface="Calibri"/>
                <a:cs typeface="Calibri"/>
              </a:rPr>
              <a:t>funding proposals </a:t>
            </a:r>
            <a:r>
              <a:rPr sz="382" dirty="0">
                <a:latin typeface="Calibri"/>
                <a:cs typeface="Calibri"/>
              </a:rPr>
              <a:t>for </a:t>
            </a:r>
            <a:r>
              <a:rPr sz="382" spc="9" dirty="0">
                <a:latin typeface="Calibri"/>
                <a:cs typeface="Calibri"/>
              </a:rPr>
              <a:t>approval </a:t>
            </a:r>
            <a:r>
              <a:rPr sz="382" spc="15" dirty="0">
                <a:latin typeface="Calibri"/>
                <a:cs typeface="Calibri"/>
              </a:rPr>
              <a:t>by </a:t>
            </a:r>
            <a:r>
              <a:rPr sz="382" spc="-12" dirty="0">
                <a:latin typeface="Calibri"/>
                <a:cs typeface="Calibri"/>
              </a:rPr>
              <a:t>the</a:t>
            </a:r>
            <a:r>
              <a:rPr sz="382" spc="-9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Secretary-General.</a:t>
            </a:r>
            <a:endParaRPr sz="382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84250" y="1838685"/>
            <a:ext cx="909171" cy="305710"/>
          </a:xfrm>
          <a:prstGeom prst="rect">
            <a:avLst/>
          </a:prstGeom>
        </p:spPr>
        <p:txBody>
          <a:bodyPr vert="horz" wrap="square" lIns="0" tIns="7097" rIns="0" bIns="0" rtlCol="0">
            <a:spAutoFit/>
          </a:bodyPr>
          <a:lstStyle/>
          <a:p>
            <a:pPr marR="2988" indent="86280">
              <a:lnSpc>
                <a:spcPct val="144300"/>
              </a:lnSpc>
              <a:spcBef>
                <a:spcPts val="56"/>
              </a:spcBef>
            </a:pPr>
            <a:r>
              <a:rPr sz="500" spc="-6" dirty="0">
                <a:latin typeface="Calibri"/>
                <a:cs typeface="Calibri"/>
                <a:hlinkClick r:id="rId14"/>
              </a:rPr>
              <a:t>former </a:t>
            </a:r>
            <a:r>
              <a:rPr sz="500" spc="9" dirty="0">
                <a:latin typeface="Calibri"/>
                <a:cs typeface="Calibri"/>
                <a:hlinkClick r:id="rId14"/>
              </a:rPr>
              <a:t>Yugoslavia </a:t>
            </a:r>
            <a:r>
              <a:rPr sz="500" spc="6" dirty="0">
                <a:latin typeface="Calibri"/>
                <a:cs typeface="Calibri"/>
                <a:hlinkClick r:id="rId14"/>
              </a:rPr>
              <a:t>(ICTY) </a:t>
            </a:r>
            <a:r>
              <a:rPr sz="500" spc="6" dirty="0">
                <a:latin typeface="Calibri"/>
                <a:cs typeface="Calibri"/>
              </a:rPr>
              <a:t> </a:t>
            </a:r>
            <a:r>
              <a:rPr sz="500" spc="-3" dirty="0">
                <a:latin typeface="Calibri"/>
                <a:cs typeface="Calibri"/>
                <a:hlinkClick r:id="rId15"/>
              </a:rPr>
              <a:t>International </a:t>
            </a:r>
            <a:r>
              <a:rPr sz="500" spc="9" dirty="0">
                <a:latin typeface="Calibri"/>
                <a:cs typeface="Calibri"/>
                <a:hlinkClick r:id="rId15"/>
              </a:rPr>
              <a:t>Criminal </a:t>
            </a:r>
            <a:r>
              <a:rPr sz="500" spc="-3" dirty="0">
                <a:latin typeface="Calibri"/>
                <a:cs typeface="Calibri"/>
                <a:hlinkClick r:id="rId15"/>
              </a:rPr>
              <a:t>Tribunal</a:t>
            </a:r>
            <a:r>
              <a:rPr sz="500" spc="44" dirty="0">
                <a:latin typeface="Calibri"/>
                <a:cs typeface="Calibri"/>
                <a:hlinkClick r:id="rId15"/>
              </a:rPr>
              <a:t> </a:t>
            </a:r>
            <a:r>
              <a:rPr sz="500" spc="-3" dirty="0">
                <a:latin typeface="Calibri"/>
                <a:cs typeface="Calibri"/>
                <a:hlinkClick r:id="rId15"/>
              </a:rPr>
              <a:t>for</a:t>
            </a:r>
            <a:endParaRPr sz="500">
              <a:latin typeface="Calibri"/>
              <a:cs typeface="Calibri"/>
            </a:endParaRPr>
          </a:p>
          <a:p>
            <a:pPr marL="86280">
              <a:spcBef>
                <a:spcPts val="12"/>
              </a:spcBef>
            </a:pPr>
            <a:r>
              <a:rPr sz="500" spc="15" dirty="0">
                <a:latin typeface="Calibri"/>
                <a:cs typeface="Calibri"/>
                <a:hlinkClick r:id="rId15"/>
              </a:rPr>
              <a:t>Rwanda</a:t>
            </a:r>
            <a:r>
              <a:rPr sz="500" spc="18" dirty="0">
                <a:latin typeface="Calibri"/>
                <a:cs typeface="Calibri"/>
                <a:hlinkClick r:id="rId15"/>
              </a:rPr>
              <a:t> </a:t>
            </a:r>
            <a:r>
              <a:rPr sz="500" dirty="0">
                <a:latin typeface="Calibri"/>
                <a:cs typeface="Calibri"/>
                <a:hlinkClick r:id="rId15"/>
              </a:rPr>
              <a:t>(ICTR)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840670" y="5147863"/>
            <a:ext cx="142315" cy="57150"/>
          </a:xfrm>
          <a:custGeom>
            <a:avLst/>
            <a:gdLst/>
            <a:ahLst/>
            <a:cxnLst/>
            <a:rect l="l" t="t" r="r" b="b"/>
            <a:pathLst>
              <a:path w="241934" h="97154">
                <a:moveTo>
                  <a:pt x="0" y="96659"/>
                </a:moveTo>
                <a:lnTo>
                  <a:pt x="241490" y="96659"/>
                </a:lnTo>
                <a:lnTo>
                  <a:pt x="241490" y="0"/>
                </a:lnTo>
                <a:lnTo>
                  <a:pt x="0" y="0"/>
                </a:lnTo>
                <a:lnTo>
                  <a:pt x="0" y="96659"/>
                </a:lnTo>
                <a:close/>
              </a:path>
            </a:pathLst>
          </a:custGeom>
          <a:solidFill>
            <a:srgbClr val="E8F5FD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2" name="object 12"/>
          <p:cNvSpPr/>
          <p:nvPr/>
        </p:nvSpPr>
        <p:spPr>
          <a:xfrm>
            <a:off x="4743689" y="5147863"/>
            <a:ext cx="142315" cy="56776"/>
          </a:xfrm>
          <a:custGeom>
            <a:avLst/>
            <a:gdLst/>
            <a:ahLst/>
            <a:cxnLst/>
            <a:rect l="l" t="t" r="r" b="b"/>
            <a:pathLst>
              <a:path w="241934" h="96520">
                <a:moveTo>
                  <a:pt x="0" y="96316"/>
                </a:moveTo>
                <a:lnTo>
                  <a:pt x="241490" y="96316"/>
                </a:lnTo>
                <a:lnTo>
                  <a:pt x="241490" y="0"/>
                </a:lnTo>
                <a:lnTo>
                  <a:pt x="0" y="0"/>
                </a:lnTo>
                <a:lnTo>
                  <a:pt x="0" y="96316"/>
                </a:lnTo>
                <a:close/>
              </a:path>
            </a:pathLst>
          </a:custGeom>
          <a:solidFill>
            <a:srgbClr val="E8F5FD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3" name="object 13"/>
          <p:cNvSpPr/>
          <p:nvPr/>
        </p:nvSpPr>
        <p:spPr>
          <a:xfrm>
            <a:off x="4744055" y="1356823"/>
            <a:ext cx="1238997" cy="187885"/>
          </a:xfrm>
          <a:custGeom>
            <a:avLst/>
            <a:gdLst/>
            <a:ahLst/>
            <a:cxnLst/>
            <a:rect l="l" t="t" r="r" b="b"/>
            <a:pathLst>
              <a:path w="2106295" h="319405">
                <a:moveTo>
                  <a:pt x="0" y="318871"/>
                </a:moveTo>
                <a:lnTo>
                  <a:pt x="2105736" y="318871"/>
                </a:lnTo>
                <a:lnTo>
                  <a:pt x="2105736" y="0"/>
                </a:lnTo>
                <a:lnTo>
                  <a:pt x="0" y="0"/>
                </a:lnTo>
                <a:lnTo>
                  <a:pt x="0" y="318871"/>
                </a:lnTo>
                <a:close/>
              </a:path>
            </a:pathLst>
          </a:custGeom>
          <a:solidFill>
            <a:srgbClr val="B4D5F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4" name="object 14"/>
          <p:cNvSpPr txBox="1"/>
          <p:nvPr/>
        </p:nvSpPr>
        <p:spPr>
          <a:xfrm>
            <a:off x="5032572" y="1341238"/>
            <a:ext cx="661894" cy="121028"/>
          </a:xfrm>
          <a:prstGeom prst="rect">
            <a:avLst/>
          </a:prstGeom>
        </p:spPr>
        <p:txBody>
          <a:bodyPr vert="horz" wrap="square" lIns="0" tIns="7844" rIns="0" bIns="0" rtlCol="0">
            <a:spAutoFit/>
          </a:bodyPr>
          <a:lstStyle/>
          <a:p>
            <a:pPr marL="7470">
              <a:spcBef>
                <a:spcPts val="62"/>
              </a:spcBef>
            </a:pPr>
            <a:r>
              <a:rPr sz="735" b="1" spc="-9" dirty="0">
                <a:latin typeface="Century Gothic"/>
                <a:cs typeface="Century Gothic"/>
                <a:hlinkClick r:id="rId16"/>
              </a:rPr>
              <a:t>Economic</a:t>
            </a:r>
            <a:r>
              <a:rPr sz="735" b="1" spc="-65" dirty="0">
                <a:latin typeface="Century Gothic"/>
                <a:cs typeface="Century Gothic"/>
                <a:hlinkClick r:id="rId16"/>
              </a:rPr>
              <a:t> </a:t>
            </a:r>
            <a:r>
              <a:rPr sz="735" b="1" spc="-6" dirty="0">
                <a:latin typeface="Century Gothic"/>
                <a:cs typeface="Century Gothic"/>
                <a:hlinkClick r:id="rId16"/>
              </a:rPr>
              <a:t>and</a:t>
            </a:r>
            <a:endParaRPr sz="735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38668" y="1427801"/>
            <a:ext cx="649568" cy="121028"/>
          </a:xfrm>
          <a:prstGeom prst="rect">
            <a:avLst/>
          </a:prstGeom>
        </p:spPr>
        <p:txBody>
          <a:bodyPr vert="horz" wrap="square" lIns="0" tIns="7844" rIns="0" bIns="0" rtlCol="0">
            <a:spAutoFit/>
          </a:bodyPr>
          <a:lstStyle/>
          <a:p>
            <a:pPr marL="7470">
              <a:spcBef>
                <a:spcPts val="62"/>
              </a:spcBef>
            </a:pPr>
            <a:r>
              <a:rPr sz="735" b="1" spc="-9" dirty="0">
                <a:latin typeface="Century Gothic"/>
                <a:cs typeface="Century Gothic"/>
                <a:hlinkClick r:id="rId16"/>
              </a:rPr>
              <a:t>Social</a:t>
            </a:r>
            <a:r>
              <a:rPr sz="735" b="1" spc="-62" dirty="0">
                <a:latin typeface="Century Gothic"/>
                <a:cs typeface="Century Gothic"/>
                <a:hlinkClick r:id="rId16"/>
              </a:rPr>
              <a:t> </a:t>
            </a:r>
            <a:r>
              <a:rPr sz="735" b="1" spc="-9" dirty="0">
                <a:latin typeface="Century Gothic"/>
                <a:cs typeface="Century Gothic"/>
                <a:hlinkClick r:id="rId16"/>
              </a:rPr>
              <a:t>Council</a:t>
            </a:r>
            <a:endParaRPr sz="735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19793" y="1356823"/>
            <a:ext cx="1176244" cy="191878"/>
          </a:xfrm>
          <a:prstGeom prst="rect">
            <a:avLst/>
          </a:prstGeom>
          <a:solidFill>
            <a:srgbClr val="B4D5F0"/>
          </a:solidFill>
        </p:spPr>
        <p:txBody>
          <a:bodyPr vert="horz" wrap="square" lIns="0" tIns="17556" rIns="0" bIns="0" rtlCol="0">
            <a:spAutoFit/>
          </a:bodyPr>
          <a:lstStyle/>
          <a:p>
            <a:pPr marL="381351" marR="173681" indent="-202814">
              <a:lnSpc>
                <a:spcPct val="77200"/>
              </a:lnSpc>
              <a:spcBef>
                <a:spcPts val="138"/>
              </a:spcBef>
            </a:pPr>
            <a:r>
              <a:rPr sz="735" b="1" spc="-12" dirty="0">
                <a:latin typeface="Century Gothic"/>
                <a:cs typeface="Century Gothic"/>
                <a:hlinkClick r:id="rId17"/>
              </a:rPr>
              <a:t>International</a:t>
            </a:r>
            <a:r>
              <a:rPr sz="735" b="1" spc="-44" dirty="0">
                <a:latin typeface="Century Gothic"/>
                <a:cs typeface="Century Gothic"/>
                <a:hlinkClick r:id="rId17"/>
              </a:rPr>
              <a:t> </a:t>
            </a:r>
            <a:r>
              <a:rPr sz="735" b="1" spc="-9" dirty="0">
                <a:latin typeface="Century Gothic"/>
                <a:cs typeface="Century Gothic"/>
                <a:hlinkClick r:id="rId17"/>
              </a:rPr>
              <a:t>Court  </a:t>
            </a:r>
            <a:r>
              <a:rPr sz="735" b="1" spc="-6" dirty="0">
                <a:latin typeface="Century Gothic"/>
                <a:cs typeface="Century Gothic"/>
                <a:hlinkClick r:id="rId17"/>
              </a:rPr>
              <a:t>of</a:t>
            </a:r>
            <a:r>
              <a:rPr sz="735" b="1" spc="-29" dirty="0">
                <a:latin typeface="Century Gothic"/>
                <a:cs typeface="Century Gothic"/>
                <a:hlinkClick r:id="rId17"/>
              </a:rPr>
              <a:t> </a:t>
            </a:r>
            <a:r>
              <a:rPr sz="735" b="1" spc="-9" dirty="0">
                <a:latin typeface="Century Gothic"/>
                <a:cs typeface="Century Gothic"/>
                <a:hlinkClick r:id="rId17"/>
              </a:rPr>
              <a:t>Justice</a:t>
            </a:r>
            <a:endParaRPr sz="735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44309" y="1636783"/>
            <a:ext cx="1238624" cy="2776444"/>
          </a:xfrm>
          <a:custGeom>
            <a:avLst/>
            <a:gdLst/>
            <a:ahLst/>
            <a:cxnLst/>
            <a:rect l="l" t="t" r="r" b="b"/>
            <a:pathLst>
              <a:path w="2105659" h="4719955">
                <a:moveTo>
                  <a:pt x="0" y="4719701"/>
                </a:moveTo>
                <a:lnTo>
                  <a:pt x="2105304" y="4719701"/>
                </a:lnTo>
                <a:lnTo>
                  <a:pt x="2105304" y="0"/>
                </a:lnTo>
                <a:lnTo>
                  <a:pt x="0" y="0"/>
                </a:lnTo>
                <a:lnTo>
                  <a:pt x="0" y="4719701"/>
                </a:lnTo>
                <a:close/>
              </a:path>
            </a:pathLst>
          </a:custGeom>
          <a:solidFill>
            <a:srgbClr val="E8F5FD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8" name="object 18"/>
          <p:cNvSpPr txBox="1"/>
          <p:nvPr/>
        </p:nvSpPr>
        <p:spPr>
          <a:xfrm>
            <a:off x="4801765" y="1644648"/>
            <a:ext cx="1055968" cy="1024198"/>
          </a:xfrm>
          <a:prstGeom prst="rect">
            <a:avLst/>
          </a:prstGeom>
        </p:spPr>
        <p:txBody>
          <a:bodyPr vert="horz" wrap="square" lIns="0" tIns="44076" rIns="0" bIns="0" rtlCol="0">
            <a:spAutoFit/>
          </a:bodyPr>
          <a:lstStyle/>
          <a:p>
            <a:pPr marL="7470">
              <a:spcBef>
                <a:spcPts val="347"/>
              </a:spcBef>
            </a:pPr>
            <a:r>
              <a:rPr sz="618" b="1" spc="-9" dirty="0">
                <a:latin typeface="Calibri"/>
                <a:cs typeface="Calibri"/>
              </a:rPr>
              <a:t>Functional</a:t>
            </a:r>
            <a:r>
              <a:rPr sz="618" b="1" spc="15" dirty="0">
                <a:latin typeface="Calibri"/>
                <a:cs typeface="Calibri"/>
              </a:rPr>
              <a:t> </a:t>
            </a:r>
            <a:r>
              <a:rPr sz="618" b="1" spc="-3" dirty="0">
                <a:latin typeface="Calibri"/>
                <a:cs typeface="Calibri"/>
              </a:rPr>
              <a:t>Commissions</a:t>
            </a:r>
            <a:endParaRPr sz="618">
              <a:latin typeface="Calibri"/>
              <a:cs typeface="Calibri"/>
            </a:endParaRPr>
          </a:p>
          <a:p>
            <a:pPr marL="7470">
              <a:spcBef>
                <a:spcPts val="241"/>
              </a:spcBef>
            </a:pPr>
            <a:r>
              <a:rPr sz="500" dirty="0">
                <a:latin typeface="Calibri"/>
                <a:cs typeface="Calibri"/>
                <a:hlinkClick r:id="rId18"/>
              </a:rPr>
              <a:t>Commissions</a:t>
            </a:r>
            <a:r>
              <a:rPr sz="500" spc="18" dirty="0">
                <a:latin typeface="Calibri"/>
                <a:cs typeface="Calibri"/>
                <a:hlinkClick r:id="rId18"/>
              </a:rPr>
              <a:t> </a:t>
            </a:r>
            <a:r>
              <a:rPr sz="500" spc="3" dirty="0">
                <a:latin typeface="Calibri"/>
                <a:cs typeface="Calibri"/>
                <a:hlinkClick r:id="rId18"/>
              </a:rPr>
              <a:t>on:</a:t>
            </a:r>
            <a:endParaRPr sz="500">
              <a:latin typeface="Calibri"/>
              <a:cs typeface="Calibri"/>
            </a:endParaRPr>
          </a:p>
          <a:p>
            <a:pPr marL="104582">
              <a:spcBef>
                <a:spcPts val="26"/>
              </a:spcBef>
            </a:pPr>
            <a:r>
              <a:rPr sz="471" spc="6" dirty="0">
                <a:latin typeface="Calibri"/>
                <a:cs typeface="Calibri"/>
                <a:hlinkClick r:id="rId18"/>
              </a:rPr>
              <a:t>Narcotic</a:t>
            </a:r>
            <a:r>
              <a:rPr sz="471" spc="15" dirty="0">
                <a:latin typeface="Calibri"/>
                <a:cs typeface="Calibri"/>
                <a:hlinkClick r:id="rId18"/>
              </a:rPr>
              <a:t> </a:t>
            </a:r>
            <a:r>
              <a:rPr sz="471" spc="6" dirty="0">
                <a:latin typeface="Calibri"/>
                <a:cs typeface="Calibri"/>
                <a:hlinkClick r:id="rId18"/>
              </a:rPr>
              <a:t>Drugs</a:t>
            </a:r>
            <a:endParaRPr sz="471">
              <a:latin typeface="Calibri"/>
              <a:cs typeface="Calibri"/>
            </a:endParaRPr>
          </a:p>
          <a:p>
            <a:pPr marL="104582" marR="2988">
              <a:lnSpc>
                <a:spcPct val="127299"/>
              </a:lnSpc>
            </a:pPr>
            <a:r>
              <a:rPr sz="471" spc="6" dirty="0">
                <a:latin typeface="Calibri"/>
                <a:cs typeface="Calibri"/>
                <a:hlinkClick r:id="rId19"/>
              </a:rPr>
              <a:t>Crime </a:t>
            </a:r>
            <a:r>
              <a:rPr sz="471" spc="-9" dirty="0">
                <a:latin typeface="Calibri"/>
                <a:cs typeface="Calibri"/>
                <a:hlinkClick r:id="rId19"/>
              </a:rPr>
              <a:t>Prevention </a:t>
            </a:r>
            <a:r>
              <a:rPr sz="471" spc="15" dirty="0">
                <a:latin typeface="Calibri"/>
                <a:cs typeface="Calibri"/>
                <a:hlinkClick r:id="rId19"/>
              </a:rPr>
              <a:t>and </a:t>
            </a:r>
            <a:r>
              <a:rPr sz="471" spc="6" dirty="0">
                <a:latin typeface="Calibri"/>
                <a:cs typeface="Calibri"/>
                <a:hlinkClick r:id="rId19"/>
              </a:rPr>
              <a:t>Criminal </a:t>
            </a:r>
            <a:r>
              <a:rPr sz="471" spc="-6" dirty="0">
                <a:latin typeface="Calibri"/>
                <a:cs typeface="Calibri"/>
                <a:hlinkClick r:id="rId19"/>
              </a:rPr>
              <a:t>Justice  </a:t>
            </a:r>
            <a:r>
              <a:rPr sz="471" dirty="0">
                <a:latin typeface="Calibri"/>
                <a:cs typeface="Calibri"/>
                <a:hlinkClick r:id="rId19"/>
              </a:rPr>
              <a:t>Science </a:t>
            </a:r>
            <a:r>
              <a:rPr sz="471" spc="15" dirty="0">
                <a:latin typeface="Calibri"/>
                <a:cs typeface="Calibri"/>
                <a:hlinkClick r:id="rId19"/>
              </a:rPr>
              <a:t>and </a:t>
            </a:r>
            <a:r>
              <a:rPr sz="471" spc="-3" dirty="0">
                <a:latin typeface="Calibri"/>
                <a:cs typeface="Calibri"/>
                <a:hlinkClick r:id="rId19"/>
              </a:rPr>
              <a:t>Technology</a:t>
            </a:r>
            <a:r>
              <a:rPr sz="471" spc="29" dirty="0">
                <a:latin typeface="Calibri"/>
                <a:cs typeface="Calibri"/>
                <a:hlinkClick r:id="rId19"/>
              </a:rPr>
              <a:t> </a:t>
            </a:r>
            <a:r>
              <a:rPr sz="471" spc="-6" dirty="0">
                <a:latin typeface="Calibri"/>
                <a:cs typeface="Calibri"/>
                <a:hlinkClick r:id="rId19"/>
              </a:rPr>
              <a:t>for</a:t>
            </a:r>
            <a:endParaRPr sz="471">
              <a:latin typeface="Calibri"/>
              <a:cs typeface="Calibri"/>
            </a:endParaRPr>
          </a:p>
          <a:p>
            <a:pPr marL="169572">
              <a:spcBef>
                <a:spcPts val="32"/>
              </a:spcBef>
            </a:pPr>
            <a:r>
              <a:rPr sz="471" spc="-6" dirty="0">
                <a:latin typeface="Calibri"/>
                <a:cs typeface="Calibri"/>
                <a:hlinkClick r:id="rId19"/>
              </a:rPr>
              <a:t>Development</a:t>
            </a:r>
            <a:endParaRPr sz="471">
              <a:latin typeface="Calibri"/>
              <a:cs typeface="Calibri"/>
            </a:endParaRPr>
          </a:p>
          <a:p>
            <a:pPr marL="104582" marR="320469">
              <a:lnSpc>
                <a:spcPct val="127299"/>
              </a:lnSpc>
            </a:pPr>
            <a:r>
              <a:rPr sz="471" dirty="0">
                <a:latin typeface="Calibri"/>
                <a:cs typeface="Calibri"/>
              </a:rPr>
              <a:t>Sustainable </a:t>
            </a:r>
            <a:r>
              <a:rPr sz="471" spc="-6" dirty="0">
                <a:latin typeface="Calibri"/>
                <a:cs typeface="Calibri"/>
              </a:rPr>
              <a:t>Development  </a:t>
            </a:r>
            <a:r>
              <a:rPr sz="471" spc="-9" dirty="0">
                <a:latin typeface="Calibri"/>
                <a:cs typeface="Calibri"/>
                <a:hlinkClick r:id="rId20"/>
              </a:rPr>
              <a:t>Status </a:t>
            </a:r>
            <a:r>
              <a:rPr sz="471" spc="-6" dirty="0">
                <a:latin typeface="Calibri"/>
                <a:cs typeface="Calibri"/>
                <a:hlinkClick r:id="rId20"/>
              </a:rPr>
              <a:t>of</a:t>
            </a:r>
            <a:r>
              <a:rPr sz="471" spc="35" dirty="0">
                <a:latin typeface="Calibri"/>
                <a:cs typeface="Calibri"/>
                <a:hlinkClick r:id="rId20"/>
              </a:rPr>
              <a:t> </a:t>
            </a:r>
            <a:r>
              <a:rPr sz="471" dirty="0">
                <a:latin typeface="Calibri"/>
                <a:cs typeface="Calibri"/>
                <a:hlinkClick r:id="rId20"/>
              </a:rPr>
              <a:t>Women</a:t>
            </a:r>
            <a:endParaRPr sz="471">
              <a:latin typeface="Calibri"/>
              <a:cs typeface="Calibri"/>
            </a:endParaRPr>
          </a:p>
          <a:p>
            <a:pPr marL="17928" marR="137824" indent="86280">
              <a:lnSpc>
                <a:spcPct val="127299"/>
              </a:lnSpc>
            </a:pPr>
            <a:r>
              <a:rPr sz="471" spc="-3" dirty="0">
                <a:latin typeface="Calibri"/>
                <a:cs typeface="Calibri"/>
              </a:rPr>
              <a:t>Population </a:t>
            </a:r>
            <a:r>
              <a:rPr sz="471" spc="15" dirty="0">
                <a:latin typeface="Calibri"/>
                <a:cs typeface="Calibri"/>
              </a:rPr>
              <a:t>and </a:t>
            </a:r>
            <a:r>
              <a:rPr sz="471" spc="-6" dirty="0">
                <a:latin typeface="Calibri"/>
                <a:cs typeface="Calibri"/>
              </a:rPr>
              <a:t>Development  </a:t>
            </a:r>
            <a:r>
              <a:rPr sz="471" dirty="0">
                <a:latin typeface="Calibri"/>
                <a:cs typeface="Calibri"/>
                <a:hlinkClick r:id="rId21"/>
              </a:rPr>
              <a:t>Commission </a:t>
            </a:r>
            <a:r>
              <a:rPr sz="471" spc="-6" dirty="0">
                <a:latin typeface="Calibri"/>
                <a:cs typeface="Calibri"/>
                <a:hlinkClick r:id="rId21"/>
              </a:rPr>
              <a:t>for </a:t>
            </a:r>
            <a:r>
              <a:rPr sz="471" spc="9" dirty="0">
                <a:latin typeface="Calibri"/>
                <a:cs typeface="Calibri"/>
                <a:hlinkClick r:id="rId21"/>
              </a:rPr>
              <a:t>Social </a:t>
            </a:r>
            <a:r>
              <a:rPr sz="471" spc="-6" dirty="0">
                <a:latin typeface="Calibri"/>
                <a:cs typeface="Calibri"/>
                <a:hlinkClick r:id="rId21"/>
              </a:rPr>
              <a:t>Development </a:t>
            </a:r>
            <a:r>
              <a:rPr sz="471" spc="-6" dirty="0">
                <a:latin typeface="Calibri"/>
                <a:cs typeface="Calibri"/>
              </a:rPr>
              <a:t> Statistical</a:t>
            </a:r>
            <a:r>
              <a:rPr sz="471" spc="15" dirty="0">
                <a:latin typeface="Calibri"/>
                <a:cs typeface="Calibri"/>
              </a:rPr>
              <a:t> </a:t>
            </a:r>
            <a:r>
              <a:rPr sz="471" dirty="0">
                <a:latin typeface="Calibri"/>
                <a:cs typeface="Calibri"/>
              </a:rPr>
              <a:t>Commission</a:t>
            </a:r>
            <a:endParaRPr sz="471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01765" y="2746528"/>
            <a:ext cx="1095188" cy="930711"/>
          </a:xfrm>
          <a:prstGeom prst="rect">
            <a:avLst/>
          </a:prstGeom>
        </p:spPr>
        <p:txBody>
          <a:bodyPr vert="horz" wrap="square" lIns="0" tIns="5976" rIns="0" bIns="0" rtlCol="0">
            <a:spAutoFit/>
          </a:bodyPr>
          <a:lstStyle/>
          <a:p>
            <a:pPr marL="7470" marR="22410">
              <a:lnSpc>
                <a:spcPct val="140500"/>
              </a:lnSpc>
              <a:spcBef>
                <a:spcPts val="47"/>
              </a:spcBef>
            </a:pPr>
            <a:r>
              <a:rPr sz="618" b="1" spc="-15" dirty="0">
                <a:latin typeface="Arial"/>
                <a:cs typeface="Arial"/>
              </a:rPr>
              <a:t>Regional </a:t>
            </a:r>
            <a:r>
              <a:rPr sz="618" b="1" spc="-29" dirty="0">
                <a:latin typeface="Arial"/>
                <a:cs typeface="Arial"/>
              </a:rPr>
              <a:t>Commissions  </a:t>
            </a:r>
            <a:r>
              <a:rPr sz="500" dirty="0">
                <a:latin typeface="Calibri"/>
                <a:cs typeface="Calibri"/>
                <a:hlinkClick r:id="rId22"/>
              </a:rPr>
              <a:t>Economic </a:t>
            </a:r>
            <a:r>
              <a:rPr sz="500" spc="3" dirty="0">
                <a:latin typeface="Calibri"/>
                <a:cs typeface="Calibri"/>
                <a:hlinkClick r:id="rId22"/>
              </a:rPr>
              <a:t>Commission </a:t>
            </a:r>
            <a:r>
              <a:rPr sz="500" spc="-3" dirty="0">
                <a:latin typeface="Calibri"/>
                <a:cs typeface="Calibri"/>
                <a:hlinkClick r:id="rId22"/>
              </a:rPr>
              <a:t>for </a:t>
            </a:r>
            <a:r>
              <a:rPr sz="500" spc="15" dirty="0">
                <a:latin typeface="Calibri"/>
                <a:cs typeface="Calibri"/>
                <a:hlinkClick r:id="rId22"/>
              </a:rPr>
              <a:t>Africa </a:t>
            </a:r>
            <a:r>
              <a:rPr sz="500" spc="24" dirty="0">
                <a:latin typeface="Calibri"/>
                <a:cs typeface="Calibri"/>
                <a:hlinkClick r:id="rId22"/>
              </a:rPr>
              <a:t>(ECA) </a:t>
            </a:r>
            <a:r>
              <a:rPr sz="500" spc="24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  <a:hlinkClick r:id="rId23"/>
              </a:rPr>
              <a:t>Economic </a:t>
            </a:r>
            <a:r>
              <a:rPr sz="500" spc="3" dirty="0">
                <a:latin typeface="Calibri"/>
                <a:cs typeface="Calibri"/>
                <a:hlinkClick r:id="rId23"/>
              </a:rPr>
              <a:t>Commission </a:t>
            </a:r>
            <a:r>
              <a:rPr sz="500" spc="-3" dirty="0">
                <a:latin typeface="Calibri"/>
                <a:cs typeface="Calibri"/>
                <a:hlinkClick r:id="rId23"/>
              </a:rPr>
              <a:t>for </a:t>
            </a:r>
            <a:r>
              <a:rPr sz="500" dirty="0">
                <a:latin typeface="Calibri"/>
                <a:cs typeface="Calibri"/>
                <a:hlinkClick r:id="rId23"/>
              </a:rPr>
              <a:t>Europe </a:t>
            </a:r>
            <a:r>
              <a:rPr sz="500" spc="15" dirty="0">
                <a:latin typeface="Calibri"/>
                <a:cs typeface="Calibri"/>
                <a:hlinkClick r:id="rId23"/>
              </a:rPr>
              <a:t>(ECE) </a:t>
            </a:r>
            <a:r>
              <a:rPr sz="500" spc="15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  <a:hlinkClick r:id="rId24"/>
              </a:rPr>
              <a:t>Economic </a:t>
            </a:r>
            <a:r>
              <a:rPr sz="500" spc="3" dirty="0">
                <a:latin typeface="Calibri"/>
                <a:cs typeface="Calibri"/>
                <a:hlinkClick r:id="rId24"/>
              </a:rPr>
              <a:t>Commission </a:t>
            </a:r>
            <a:r>
              <a:rPr sz="500" spc="-3" dirty="0">
                <a:latin typeface="Calibri"/>
                <a:cs typeface="Calibri"/>
                <a:hlinkClick r:id="rId24"/>
              </a:rPr>
              <a:t>for</a:t>
            </a:r>
            <a:r>
              <a:rPr sz="500" spc="59" dirty="0">
                <a:latin typeface="Calibri"/>
                <a:cs typeface="Calibri"/>
                <a:hlinkClick r:id="rId24"/>
              </a:rPr>
              <a:t> </a:t>
            </a:r>
            <a:r>
              <a:rPr sz="500" spc="-6" dirty="0">
                <a:latin typeface="Calibri"/>
                <a:cs typeface="Calibri"/>
                <a:hlinkClick r:id="rId24"/>
              </a:rPr>
              <a:t>Latin</a:t>
            </a:r>
            <a:endParaRPr sz="500">
              <a:latin typeface="Calibri"/>
              <a:cs typeface="Calibri"/>
            </a:endParaRPr>
          </a:p>
          <a:p>
            <a:pPr marL="93750">
              <a:spcBef>
                <a:spcPts val="9"/>
              </a:spcBef>
            </a:pPr>
            <a:r>
              <a:rPr sz="500" spc="15" dirty="0">
                <a:latin typeface="Calibri"/>
                <a:cs typeface="Calibri"/>
                <a:hlinkClick r:id="rId24"/>
              </a:rPr>
              <a:t>America and </a:t>
            </a:r>
            <a:r>
              <a:rPr sz="500" spc="-18" dirty="0">
                <a:latin typeface="Calibri"/>
                <a:cs typeface="Calibri"/>
                <a:hlinkClick r:id="rId24"/>
              </a:rPr>
              <a:t>the </a:t>
            </a:r>
            <a:r>
              <a:rPr sz="500" spc="15" dirty="0">
                <a:latin typeface="Calibri"/>
                <a:cs typeface="Calibri"/>
                <a:hlinkClick r:id="rId24"/>
              </a:rPr>
              <a:t>Caribbean</a:t>
            </a:r>
            <a:r>
              <a:rPr sz="500" spc="-24" dirty="0">
                <a:latin typeface="Calibri"/>
                <a:cs typeface="Calibri"/>
                <a:hlinkClick r:id="rId24"/>
              </a:rPr>
              <a:t> </a:t>
            </a:r>
            <a:r>
              <a:rPr sz="500" spc="21" dirty="0">
                <a:latin typeface="Calibri"/>
                <a:cs typeface="Calibri"/>
                <a:hlinkClick r:id="rId24"/>
              </a:rPr>
              <a:t>(ECLAC)</a:t>
            </a:r>
            <a:endParaRPr sz="500">
              <a:latin typeface="Calibri"/>
              <a:cs typeface="Calibri"/>
            </a:endParaRPr>
          </a:p>
          <a:p>
            <a:pPr marL="93750" marR="90762" indent="-86654">
              <a:lnSpc>
                <a:spcPct val="101699"/>
              </a:lnSpc>
              <a:spcBef>
                <a:spcPts val="255"/>
              </a:spcBef>
            </a:pPr>
            <a:r>
              <a:rPr sz="500" dirty="0">
                <a:latin typeface="Calibri"/>
                <a:cs typeface="Calibri"/>
                <a:hlinkClick r:id="rId25"/>
              </a:rPr>
              <a:t>Economic </a:t>
            </a:r>
            <a:r>
              <a:rPr sz="500" spc="15" dirty="0">
                <a:latin typeface="Calibri"/>
                <a:cs typeface="Calibri"/>
                <a:hlinkClick r:id="rId25"/>
              </a:rPr>
              <a:t>and Social </a:t>
            </a:r>
            <a:r>
              <a:rPr sz="500" spc="3" dirty="0">
                <a:latin typeface="Calibri"/>
                <a:cs typeface="Calibri"/>
                <a:hlinkClick r:id="rId25"/>
              </a:rPr>
              <a:t>Commission </a:t>
            </a:r>
            <a:r>
              <a:rPr sz="500" spc="-3" dirty="0">
                <a:latin typeface="Calibri"/>
                <a:cs typeface="Calibri"/>
                <a:hlinkClick r:id="rId25"/>
              </a:rPr>
              <a:t>for  </a:t>
            </a:r>
            <a:r>
              <a:rPr sz="500" spc="24" dirty="0">
                <a:latin typeface="Calibri"/>
                <a:cs typeface="Calibri"/>
                <a:hlinkClick r:id="rId25"/>
              </a:rPr>
              <a:t>Asia </a:t>
            </a:r>
            <a:r>
              <a:rPr sz="500" spc="15" dirty="0">
                <a:latin typeface="Calibri"/>
                <a:cs typeface="Calibri"/>
                <a:hlinkClick r:id="rId25"/>
              </a:rPr>
              <a:t>and </a:t>
            </a:r>
            <a:r>
              <a:rPr sz="500" spc="-18" dirty="0">
                <a:latin typeface="Calibri"/>
                <a:cs typeface="Calibri"/>
                <a:hlinkClick r:id="rId25"/>
              </a:rPr>
              <a:t>the </a:t>
            </a:r>
            <a:r>
              <a:rPr sz="500" spc="3" dirty="0">
                <a:latin typeface="Calibri"/>
                <a:cs typeface="Calibri"/>
                <a:hlinkClick r:id="rId25"/>
              </a:rPr>
              <a:t>Pacific</a:t>
            </a:r>
            <a:r>
              <a:rPr sz="500" spc="-35" dirty="0">
                <a:latin typeface="Calibri"/>
                <a:cs typeface="Calibri"/>
                <a:hlinkClick r:id="rId25"/>
              </a:rPr>
              <a:t> </a:t>
            </a:r>
            <a:r>
              <a:rPr sz="500" spc="18" dirty="0">
                <a:latin typeface="Calibri"/>
                <a:cs typeface="Calibri"/>
                <a:hlinkClick r:id="rId25"/>
              </a:rPr>
              <a:t>(ESCAP)</a:t>
            </a:r>
            <a:endParaRPr sz="500">
              <a:latin typeface="Calibri"/>
              <a:cs typeface="Calibri"/>
            </a:endParaRPr>
          </a:p>
          <a:p>
            <a:pPr marL="93750" marR="90762" indent="-86654">
              <a:lnSpc>
                <a:spcPct val="101699"/>
              </a:lnSpc>
              <a:spcBef>
                <a:spcPts val="255"/>
              </a:spcBef>
            </a:pPr>
            <a:r>
              <a:rPr sz="500" dirty="0">
                <a:latin typeface="Calibri"/>
                <a:cs typeface="Calibri"/>
                <a:hlinkClick r:id="rId26"/>
              </a:rPr>
              <a:t>Economic </a:t>
            </a:r>
            <a:r>
              <a:rPr sz="500" spc="15" dirty="0">
                <a:latin typeface="Calibri"/>
                <a:cs typeface="Calibri"/>
                <a:hlinkClick r:id="rId26"/>
              </a:rPr>
              <a:t>and Social </a:t>
            </a:r>
            <a:r>
              <a:rPr sz="500" spc="3" dirty="0">
                <a:latin typeface="Calibri"/>
                <a:cs typeface="Calibri"/>
                <a:hlinkClick r:id="rId26"/>
              </a:rPr>
              <a:t>Commission </a:t>
            </a:r>
            <a:r>
              <a:rPr sz="500" spc="-3" dirty="0">
                <a:latin typeface="Calibri"/>
                <a:cs typeface="Calibri"/>
                <a:hlinkClick r:id="rId26"/>
              </a:rPr>
              <a:t>for  Western </a:t>
            </a:r>
            <a:r>
              <a:rPr sz="500" spc="24" dirty="0">
                <a:latin typeface="Calibri"/>
                <a:cs typeface="Calibri"/>
                <a:hlinkClick r:id="rId26"/>
              </a:rPr>
              <a:t>Asia</a:t>
            </a:r>
            <a:r>
              <a:rPr sz="500" spc="44" dirty="0">
                <a:latin typeface="Calibri"/>
                <a:cs typeface="Calibri"/>
                <a:hlinkClick r:id="rId26"/>
              </a:rPr>
              <a:t> </a:t>
            </a:r>
            <a:r>
              <a:rPr sz="500" spc="24" dirty="0">
                <a:latin typeface="Calibri"/>
                <a:cs typeface="Calibri"/>
                <a:hlinkClick r:id="rId26"/>
              </a:rPr>
              <a:t>(ESCWA)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01765" y="3751699"/>
            <a:ext cx="1047750" cy="237663"/>
          </a:xfrm>
          <a:prstGeom prst="rect">
            <a:avLst/>
          </a:prstGeom>
        </p:spPr>
        <p:txBody>
          <a:bodyPr vert="horz" wrap="square" lIns="0" tIns="39594" rIns="0" bIns="0" rtlCol="0">
            <a:spAutoFit/>
          </a:bodyPr>
          <a:lstStyle/>
          <a:p>
            <a:pPr marL="7470">
              <a:spcBef>
                <a:spcPts val="312"/>
              </a:spcBef>
            </a:pPr>
            <a:r>
              <a:rPr sz="618" b="1" dirty="0">
                <a:latin typeface="Arial"/>
                <a:cs typeface="Arial"/>
              </a:rPr>
              <a:t>Other</a:t>
            </a:r>
            <a:r>
              <a:rPr sz="618" b="1" spc="-15" dirty="0">
                <a:latin typeface="Arial"/>
                <a:cs typeface="Arial"/>
              </a:rPr>
              <a:t> </a:t>
            </a:r>
            <a:r>
              <a:rPr sz="618" b="1" spc="-29" dirty="0">
                <a:latin typeface="Arial"/>
                <a:cs typeface="Arial"/>
              </a:rPr>
              <a:t>Bodies</a:t>
            </a:r>
            <a:endParaRPr sz="618">
              <a:latin typeface="Arial"/>
              <a:cs typeface="Arial"/>
            </a:endParaRPr>
          </a:p>
          <a:p>
            <a:pPr marL="7470">
              <a:spcBef>
                <a:spcPts val="212"/>
              </a:spcBef>
            </a:pPr>
            <a:r>
              <a:rPr sz="500" spc="-6" dirty="0">
                <a:latin typeface="Calibri"/>
                <a:cs typeface="Calibri"/>
                <a:hlinkClick r:id="rId27"/>
              </a:rPr>
              <a:t>Permanent </a:t>
            </a:r>
            <a:r>
              <a:rPr sz="500" spc="-3" dirty="0">
                <a:latin typeface="Calibri"/>
                <a:cs typeface="Calibri"/>
                <a:hlinkClick r:id="rId27"/>
              </a:rPr>
              <a:t>Forum </a:t>
            </a:r>
            <a:r>
              <a:rPr sz="500" dirty="0">
                <a:latin typeface="Calibri"/>
                <a:cs typeface="Calibri"/>
                <a:hlinkClick r:id="rId27"/>
              </a:rPr>
              <a:t>on Indigenous</a:t>
            </a:r>
            <a:r>
              <a:rPr sz="500" spc="88" dirty="0">
                <a:latin typeface="Calibri"/>
                <a:cs typeface="Calibri"/>
                <a:hlinkClick r:id="rId27"/>
              </a:rPr>
              <a:t> </a:t>
            </a:r>
            <a:r>
              <a:rPr sz="500" spc="-6" dirty="0">
                <a:latin typeface="Calibri"/>
                <a:cs typeface="Calibri"/>
                <a:hlinkClick r:id="rId27"/>
              </a:rPr>
              <a:t>Issues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01765" y="3981573"/>
            <a:ext cx="941668" cy="328793"/>
          </a:xfrm>
          <a:prstGeom prst="rect">
            <a:avLst/>
          </a:prstGeom>
        </p:spPr>
        <p:txBody>
          <a:bodyPr vert="horz" wrap="square" lIns="0" tIns="7097" rIns="0" bIns="0" rtlCol="0">
            <a:spAutoFit/>
          </a:bodyPr>
          <a:lstStyle/>
          <a:p>
            <a:pPr marL="7470" marR="2988">
              <a:lnSpc>
                <a:spcPct val="144300"/>
              </a:lnSpc>
              <a:spcBef>
                <a:spcPts val="56"/>
              </a:spcBef>
            </a:pPr>
            <a:r>
              <a:rPr sz="500" spc="-3" dirty="0">
                <a:latin typeface="Calibri"/>
                <a:cs typeface="Calibri"/>
                <a:hlinkClick r:id="rId28"/>
              </a:rPr>
              <a:t>United </a:t>
            </a:r>
            <a:r>
              <a:rPr sz="500" spc="6" dirty="0">
                <a:latin typeface="Calibri"/>
                <a:cs typeface="Calibri"/>
                <a:hlinkClick r:id="rId28"/>
              </a:rPr>
              <a:t>Nations </a:t>
            </a:r>
            <a:r>
              <a:rPr sz="500" spc="-3" dirty="0">
                <a:latin typeface="Calibri"/>
                <a:cs typeface="Calibri"/>
                <a:hlinkClick r:id="rId28"/>
              </a:rPr>
              <a:t>Forum </a:t>
            </a:r>
            <a:r>
              <a:rPr sz="500" dirty="0">
                <a:latin typeface="Calibri"/>
                <a:cs typeface="Calibri"/>
                <a:hlinkClick r:id="rId28"/>
              </a:rPr>
              <a:t>on </a:t>
            </a:r>
            <a:r>
              <a:rPr sz="500" spc="-9" dirty="0">
                <a:latin typeface="Calibri"/>
                <a:cs typeface="Calibri"/>
                <a:hlinkClick r:id="rId28"/>
              </a:rPr>
              <a:t>Forests </a:t>
            </a:r>
            <a:r>
              <a:rPr sz="500" spc="-9" dirty="0">
                <a:latin typeface="Calibri"/>
                <a:cs typeface="Calibri"/>
              </a:rPr>
              <a:t> </a:t>
            </a:r>
            <a:r>
              <a:rPr sz="500" spc="3" dirty="0">
                <a:latin typeface="Calibri"/>
                <a:cs typeface="Calibri"/>
                <a:hlinkClick r:id="rId29"/>
              </a:rPr>
              <a:t>Sessional </a:t>
            </a:r>
            <a:r>
              <a:rPr sz="500" spc="15" dirty="0">
                <a:latin typeface="Calibri"/>
                <a:cs typeface="Calibri"/>
                <a:hlinkClick r:id="rId29"/>
              </a:rPr>
              <a:t>and </a:t>
            </a:r>
            <a:r>
              <a:rPr sz="500" spc="3" dirty="0">
                <a:latin typeface="Calibri"/>
                <a:cs typeface="Calibri"/>
                <a:hlinkClick r:id="rId29"/>
              </a:rPr>
              <a:t>standing </a:t>
            </a:r>
            <a:r>
              <a:rPr sz="500" spc="-12" dirty="0">
                <a:latin typeface="Calibri"/>
                <a:cs typeface="Calibri"/>
                <a:hlinkClick r:id="rId29"/>
              </a:rPr>
              <a:t>committees </a:t>
            </a:r>
            <a:r>
              <a:rPr sz="500" spc="-12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  <a:hlinkClick r:id="rId29"/>
              </a:rPr>
              <a:t>Expert, </a:t>
            </a:r>
            <a:r>
              <a:rPr sz="500" spc="29" dirty="0">
                <a:latin typeface="Calibri"/>
                <a:cs typeface="Calibri"/>
                <a:hlinkClick r:id="rId29"/>
              </a:rPr>
              <a:t>ad </a:t>
            </a:r>
            <a:r>
              <a:rPr sz="500" spc="3" dirty="0">
                <a:latin typeface="Calibri"/>
                <a:cs typeface="Calibri"/>
                <a:hlinkClick r:id="rId29"/>
              </a:rPr>
              <a:t>hoc </a:t>
            </a:r>
            <a:r>
              <a:rPr sz="500" spc="15" dirty="0">
                <a:latin typeface="Calibri"/>
                <a:cs typeface="Calibri"/>
                <a:hlinkClick r:id="rId29"/>
              </a:rPr>
              <a:t>and </a:t>
            </a:r>
            <a:r>
              <a:rPr sz="500" spc="-3" dirty="0">
                <a:latin typeface="Calibri"/>
                <a:cs typeface="Calibri"/>
                <a:hlinkClick r:id="rId29"/>
              </a:rPr>
              <a:t>related</a:t>
            </a:r>
            <a:r>
              <a:rPr sz="500" spc="44" dirty="0">
                <a:latin typeface="Calibri"/>
                <a:cs typeface="Calibri"/>
                <a:hlinkClick r:id="rId29"/>
              </a:rPr>
              <a:t> </a:t>
            </a:r>
            <a:r>
              <a:rPr sz="500" spc="3" dirty="0">
                <a:latin typeface="Calibri"/>
                <a:cs typeface="Calibri"/>
                <a:hlinkClick r:id="rId29"/>
              </a:rPr>
              <a:t>bodies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743689" y="4614119"/>
            <a:ext cx="1239371" cy="533774"/>
          </a:xfrm>
          <a:custGeom>
            <a:avLst/>
            <a:gdLst/>
            <a:ahLst/>
            <a:cxnLst/>
            <a:rect l="l" t="t" r="r" b="b"/>
            <a:pathLst>
              <a:path w="2106929" h="907415">
                <a:moveTo>
                  <a:pt x="0" y="907364"/>
                </a:moveTo>
                <a:lnTo>
                  <a:pt x="2106358" y="907364"/>
                </a:lnTo>
                <a:lnTo>
                  <a:pt x="2106358" y="0"/>
                </a:lnTo>
                <a:lnTo>
                  <a:pt x="0" y="0"/>
                </a:lnTo>
                <a:lnTo>
                  <a:pt x="0" y="907364"/>
                </a:lnTo>
                <a:close/>
              </a:path>
            </a:pathLst>
          </a:custGeom>
          <a:solidFill>
            <a:srgbClr val="E8F5FD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23" name="object 23"/>
          <p:cNvSpPr txBox="1"/>
          <p:nvPr/>
        </p:nvSpPr>
        <p:spPr>
          <a:xfrm>
            <a:off x="4801149" y="4646583"/>
            <a:ext cx="929341" cy="222618"/>
          </a:xfrm>
          <a:prstGeom prst="rect">
            <a:avLst/>
          </a:prstGeom>
        </p:spPr>
        <p:txBody>
          <a:bodyPr vert="horz" wrap="square" lIns="0" tIns="19424" rIns="0" bIns="0" rtlCol="0">
            <a:spAutoFit/>
          </a:bodyPr>
          <a:lstStyle/>
          <a:p>
            <a:pPr marL="7470">
              <a:spcBef>
                <a:spcPts val="153"/>
              </a:spcBef>
            </a:pPr>
            <a:r>
              <a:rPr sz="618" b="1" spc="-6" dirty="0">
                <a:latin typeface="Calibri"/>
                <a:cs typeface="Calibri"/>
              </a:rPr>
              <a:t>Related</a:t>
            </a:r>
            <a:r>
              <a:rPr sz="618" b="1" spc="15" dirty="0">
                <a:latin typeface="Calibri"/>
                <a:cs typeface="Calibri"/>
              </a:rPr>
              <a:t> </a:t>
            </a:r>
            <a:r>
              <a:rPr sz="618" b="1" spc="6" dirty="0">
                <a:latin typeface="Calibri"/>
                <a:cs typeface="Calibri"/>
              </a:rPr>
              <a:t>Organizations</a:t>
            </a:r>
            <a:endParaRPr sz="618">
              <a:latin typeface="Calibri"/>
              <a:cs typeface="Calibri"/>
            </a:endParaRPr>
          </a:p>
          <a:p>
            <a:pPr marL="7470">
              <a:spcBef>
                <a:spcPts val="97"/>
              </a:spcBef>
            </a:pPr>
            <a:r>
              <a:rPr sz="618" b="1" dirty="0">
                <a:latin typeface="Arial"/>
                <a:cs typeface="Arial"/>
                <a:hlinkClick r:id="rId30"/>
              </a:rPr>
              <a:t>WTO </a:t>
            </a:r>
            <a:r>
              <a:rPr sz="500" spc="9" dirty="0">
                <a:latin typeface="Calibri"/>
                <a:cs typeface="Calibri"/>
                <a:hlinkClick r:id="rId30"/>
              </a:rPr>
              <a:t>World </a:t>
            </a:r>
            <a:r>
              <a:rPr sz="500" spc="-3" dirty="0">
                <a:latin typeface="Calibri"/>
                <a:cs typeface="Calibri"/>
                <a:hlinkClick r:id="rId30"/>
              </a:rPr>
              <a:t>Trade</a:t>
            </a:r>
            <a:r>
              <a:rPr sz="500" spc="-21" dirty="0">
                <a:latin typeface="Calibri"/>
                <a:cs typeface="Calibri"/>
                <a:hlinkClick r:id="rId30"/>
              </a:rPr>
              <a:t> </a:t>
            </a:r>
            <a:r>
              <a:rPr sz="500" spc="15" dirty="0">
                <a:latin typeface="Calibri"/>
                <a:cs typeface="Calibri"/>
                <a:hlinkClick r:id="rId30"/>
              </a:rPr>
              <a:t>Organization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01149" y="4906501"/>
            <a:ext cx="986865" cy="178782"/>
          </a:xfrm>
          <a:prstGeom prst="rect">
            <a:avLst/>
          </a:prstGeom>
        </p:spPr>
        <p:txBody>
          <a:bodyPr vert="horz" wrap="square" lIns="0" tIns="24653" rIns="0" bIns="0" rtlCol="0">
            <a:spAutoFit/>
          </a:bodyPr>
          <a:lstStyle/>
          <a:p>
            <a:pPr marL="93750" marR="2988" indent="-86654">
              <a:lnSpc>
                <a:spcPts val="612"/>
              </a:lnSpc>
              <a:spcBef>
                <a:spcPts val="194"/>
              </a:spcBef>
            </a:pPr>
            <a:r>
              <a:rPr sz="618" b="1" spc="-12" dirty="0">
                <a:latin typeface="Arial"/>
                <a:cs typeface="Arial"/>
                <a:hlinkClick r:id="rId31"/>
              </a:rPr>
              <a:t>IAEA</a:t>
            </a:r>
            <a:r>
              <a:rPr sz="662" spc="-18" baseline="14814" dirty="0">
                <a:latin typeface="Calibri"/>
                <a:cs typeface="Calibri"/>
                <a:hlinkClick r:id="rId31"/>
              </a:rPr>
              <a:t>5 </a:t>
            </a:r>
            <a:r>
              <a:rPr sz="500" spc="-3" dirty="0">
                <a:latin typeface="Calibri"/>
                <a:cs typeface="Calibri"/>
                <a:hlinkClick r:id="rId31"/>
              </a:rPr>
              <a:t>International </a:t>
            </a:r>
            <a:r>
              <a:rPr sz="500" dirty="0">
                <a:latin typeface="Calibri"/>
                <a:cs typeface="Calibri"/>
                <a:hlinkClick r:id="rId31"/>
              </a:rPr>
              <a:t>Atomic </a:t>
            </a:r>
            <a:r>
              <a:rPr sz="500" spc="9" dirty="0">
                <a:latin typeface="Calibri"/>
                <a:cs typeface="Calibri"/>
                <a:hlinkClick r:id="rId31"/>
              </a:rPr>
              <a:t>Energy  </a:t>
            </a:r>
            <a:r>
              <a:rPr sz="500" spc="18" dirty="0">
                <a:latin typeface="Calibri"/>
                <a:cs typeface="Calibri"/>
                <a:hlinkClick r:id="rId31"/>
              </a:rPr>
              <a:t>Agency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01149" y="5227384"/>
            <a:ext cx="1107888" cy="396790"/>
          </a:xfrm>
          <a:prstGeom prst="rect">
            <a:avLst/>
          </a:prstGeom>
        </p:spPr>
        <p:txBody>
          <a:bodyPr vert="horz" wrap="square" lIns="0" tIns="24653" rIns="0" bIns="0" rtlCol="0">
            <a:spAutoFit/>
          </a:bodyPr>
          <a:lstStyle/>
          <a:p>
            <a:pPr marL="93750" marR="2988" indent="-86654">
              <a:lnSpc>
                <a:spcPts val="612"/>
              </a:lnSpc>
              <a:spcBef>
                <a:spcPts val="194"/>
              </a:spcBef>
            </a:pPr>
            <a:r>
              <a:rPr sz="618" b="1" spc="-44" dirty="0">
                <a:latin typeface="Arial"/>
                <a:cs typeface="Arial"/>
                <a:hlinkClick r:id="rId32"/>
              </a:rPr>
              <a:t>CTBTO </a:t>
            </a:r>
            <a:r>
              <a:rPr sz="500" b="1" spc="6" dirty="0">
                <a:latin typeface="Calibri"/>
                <a:cs typeface="Calibri"/>
                <a:hlinkClick r:id="rId32"/>
              </a:rPr>
              <a:t>Prep.Com</a:t>
            </a:r>
            <a:r>
              <a:rPr sz="662" spc="9" baseline="14814" dirty="0">
                <a:latin typeface="Calibri"/>
                <a:cs typeface="Calibri"/>
                <a:hlinkClick r:id="rId32"/>
              </a:rPr>
              <a:t>6 </a:t>
            </a:r>
            <a:r>
              <a:rPr sz="500" spc="6" dirty="0">
                <a:latin typeface="Calibri"/>
                <a:cs typeface="Calibri"/>
                <a:hlinkClick r:id="rId32"/>
              </a:rPr>
              <a:t>PrepCom </a:t>
            </a:r>
            <a:r>
              <a:rPr sz="500" spc="-3" dirty="0">
                <a:latin typeface="Calibri"/>
                <a:cs typeface="Calibri"/>
                <a:hlinkClick r:id="rId32"/>
              </a:rPr>
              <a:t>for </a:t>
            </a:r>
            <a:r>
              <a:rPr sz="500" spc="-18" dirty="0">
                <a:latin typeface="Calibri"/>
                <a:cs typeface="Calibri"/>
                <a:hlinkClick r:id="rId32"/>
              </a:rPr>
              <a:t>the  </a:t>
            </a:r>
            <a:r>
              <a:rPr sz="500" dirty="0">
                <a:latin typeface="Calibri"/>
                <a:cs typeface="Calibri"/>
                <a:hlinkClick r:id="rId32"/>
              </a:rPr>
              <a:t>Nuclear-Test-Ban </a:t>
            </a:r>
            <a:r>
              <a:rPr sz="500" spc="-12" dirty="0">
                <a:latin typeface="Calibri"/>
                <a:cs typeface="Calibri"/>
                <a:hlinkClick r:id="rId32"/>
              </a:rPr>
              <a:t>Treaty</a:t>
            </a:r>
            <a:r>
              <a:rPr sz="500" spc="50" dirty="0">
                <a:latin typeface="Calibri"/>
                <a:cs typeface="Calibri"/>
                <a:hlinkClick r:id="rId32"/>
              </a:rPr>
              <a:t> </a:t>
            </a:r>
            <a:r>
              <a:rPr sz="500" spc="15" dirty="0">
                <a:latin typeface="Calibri"/>
                <a:cs typeface="Calibri"/>
                <a:hlinkClick r:id="rId32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 marL="93750" marR="110558" indent="-86654">
              <a:lnSpc>
                <a:spcPts val="612"/>
              </a:lnSpc>
              <a:spcBef>
                <a:spcPts val="509"/>
              </a:spcBef>
            </a:pPr>
            <a:r>
              <a:rPr sz="618" b="1" spc="-18" dirty="0">
                <a:latin typeface="Arial"/>
                <a:cs typeface="Arial"/>
                <a:hlinkClick r:id="rId33"/>
              </a:rPr>
              <a:t>OPCW</a:t>
            </a:r>
            <a:r>
              <a:rPr sz="662" spc="-26" baseline="14814" dirty="0">
                <a:latin typeface="Calibri"/>
                <a:cs typeface="Calibri"/>
                <a:hlinkClick r:id="rId33"/>
              </a:rPr>
              <a:t>6 </a:t>
            </a:r>
            <a:r>
              <a:rPr sz="500" spc="15" dirty="0">
                <a:latin typeface="Calibri"/>
                <a:cs typeface="Calibri"/>
                <a:hlinkClick r:id="rId33"/>
              </a:rPr>
              <a:t>Organization </a:t>
            </a:r>
            <a:r>
              <a:rPr sz="500" spc="-3" dirty="0">
                <a:latin typeface="Calibri"/>
                <a:cs typeface="Calibri"/>
                <a:hlinkClick r:id="rId33"/>
              </a:rPr>
              <a:t>for </a:t>
            </a:r>
            <a:r>
              <a:rPr sz="500" spc="-18" dirty="0">
                <a:latin typeface="Calibri"/>
                <a:cs typeface="Calibri"/>
                <a:hlinkClick r:id="rId33"/>
              </a:rPr>
              <a:t>the  </a:t>
            </a:r>
            <a:r>
              <a:rPr sz="500" spc="-3" dirty="0">
                <a:latin typeface="Calibri"/>
                <a:cs typeface="Calibri"/>
                <a:hlinkClick r:id="rId33"/>
              </a:rPr>
              <a:t>Prohibition of </a:t>
            </a:r>
            <a:r>
              <a:rPr sz="500" spc="9" dirty="0">
                <a:latin typeface="Calibri"/>
                <a:cs typeface="Calibri"/>
                <a:hlinkClick r:id="rId33"/>
              </a:rPr>
              <a:t>Chemical</a:t>
            </a:r>
            <a:r>
              <a:rPr sz="500" spc="65" dirty="0">
                <a:latin typeface="Calibri"/>
                <a:cs typeface="Calibri"/>
                <a:hlinkClick r:id="rId33"/>
              </a:rPr>
              <a:t> </a:t>
            </a:r>
            <a:r>
              <a:rPr sz="500" spc="9" dirty="0">
                <a:latin typeface="Calibri"/>
                <a:cs typeface="Calibri"/>
                <a:hlinkClick r:id="rId33"/>
              </a:rPr>
              <a:t>Weapons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17986" y="1630964"/>
            <a:ext cx="1177738" cy="3949905"/>
          </a:xfrm>
          <a:prstGeom prst="rect">
            <a:avLst/>
          </a:prstGeom>
          <a:solidFill>
            <a:srgbClr val="E8F5FD"/>
          </a:solidFill>
        </p:spPr>
        <p:txBody>
          <a:bodyPr vert="horz" wrap="square" lIns="0" tIns="51921" rIns="0" bIns="0" rtlCol="0">
            <a:spAutoFit/>
          </a:bodyPr>
          <a:lstStyle/>
          <a:p>
            <a:pPr marL="64617">
              <a:spcBef>
                <a:spcPts val="409"/>
              </a:spcBef>
            </a:pPr>
            <a:r>
              <a:rPr sz="618" b="1" spc="3" dirty="0">
                <a:latin typeface="Calibri"/>
                <a:cs typeface="Calibri"/>
              </a:rPr>
              <a:t>Specialized</a:t>
            </a:r>
            <a:r>
              <a:rPr sz="618" b="1" spc="15" dirty="0">
                <a:latin typeface="Calibri"/>
                <a:cs typeface="Calibri"/>
              </a:rPr>
              <a:t> </a:t>
            </a:r>
            <a:r>
              <a:rPr sz="618" b="1" spc="6" dirty="0">
                <a:latin typeface="Calibri"/>
                <a:cs typeface="Calibri"/>
              </a:rPr>
              <a:t>Agencies</a:t>
            </a:r>
            <a:r>
              <a:rPr sz="662" spc="9" baseline="14814" dirty="0">
                <a:latin typeface="Calibri"/>
                <a:cs typeface="Calibri"/>
              </a:rPr>
              <a:t>7</a:t>
            </a:r>
            <a:endParaRPr sz="662" baseline="14814">
              <a:latin typeface="Calibri"/>
              <a:cs typeface="Calibri"/>
            </a:endParaRPr>
          </a:p>
          <a:p>
            <a:pPr marL="151270" marR="432895" indent="-86654">
              <a:lnSpc>
                <a:spcPts val="612"/>
              </a:lnSpc>
              <a:spcBef>
                <a:spcPts val="253"/>
              </a:spcBef>
            </a:pPr>
            <a:r>
              <a:rPr sz="618" b="1" spc="-26" dirty="0">
                <a:latin typeface="Arial"/>
                <a:cs typeface="Arial"/>
                <a:hlinkClick r:id="rId34"/>
              </a:rPr>
              <a:t>ILO </a:t>
            </a:r>
            <a:r>
              <a:rPr sz="500" spc="-3" dirty="0">
                <a:latin typeface="Calibri"/>
                <a:cs typeface="Calibri"/>
                <a:hlinkClick r:id="rId34"/>
              </a:rPr>
              <a:t>International </a:t>
            </a:r>
            <a:r>
              <a:rPr sz="500" spc="3" dirty="0">
                <a:latin typeface="Calibri"/>
                <a:cs typeface="Calibri"/>
                <a:hlinkClick r:id="rId34"/>
              </a:rPr>
              <a:t>Labour  </a:t>
            </a:r>
            <a:r>
              <a:rPr sz="500" spc="15" dirty="0">
                <a:latin typeface="Calibri"/>
                <a:cs typeface="Calibri"/>
                <a:hlinkClick r:id="rId34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 marL="151270" marR="75075" indent="-86654">
              <a:lnSpc>
                <a:spcPts val="612"/>
              </a:lnSpc>
              <a:spcBef>
                <a:spcPts val="253"/>
              </a:spcBef>
            </a:pPr>
            <a:r>
              <a:rPr sz="618" b="1" spc="-32" dirty="0">
                <a:latin typeface="Arial"/>
                <a:cs typeface="Arial"/>
                <a:hlinkClick r:id="rId35"/>
              </a:rPr>
              <a:t>FAO </a:t>
            </a:r>
            <a:r>
              <a:rPr sz="500" spc="6" dirty="0">
                <a:latin typeface="Calibri"/>
                <a:cs typeface="Calibri"/>
                <a:hlinkClick r:id="rId35"/>
              </a:rPr>
              <a:t>Food </a:t>
            </a:r>
            <a:r>
              <a:rPr sz="500" spc="15" dirty="0">
                <a:latin typeface="Calibri"/>
                <a:cs typeface="Calibri"/>
                <a:hlinkClick r:id="rId35"/>
              </a:rPr>
              <a:t>and </a:t>
            </a:r>
            <a:r>
              <a:rPr sz="500" dirty="0">
                <a:latin typeface="Calibri"/>
                <a:cs typeface="Calibri"/>
                <a:hlinkClick r:id="rId35"/>
              </a:rPr>
              <a:t>Agriculture  </a:t>
            </a:r>
            <a:r>
              <a:rPr sz="500" spc="15" dirty="0">
                <a:latin typeface="Calibri"/>
                <a:cs typeface="Calibri"/>
                <a:hlinkClick r:id="rId35"/>
              </a:rPr>
              <a:t>Organization </a:t>
            </a:r>
            <a:r>
              <a:rPr sz="500" spc="-3" dirty="0">
                <a:latin typeface="Calibri"/>
                <a:cs typeface="Calibri"/>
                <a:hlinkClick r:id="rId35"/>
              </a:rPr>
              <a:t>of </a:t>
            </a:r>
            <a:r>
              <a:rPr sz="500" spc="-18" dirty="0">
                <a:latin typeface="Calibri"/>
                <a:cs typeface="Calibri"/>
                <a:hlinkClick r:id="rId35"/>
              </a:rPr>
              <a:t>the </a:t>
            </a:r>
            <a:r>
              <a:rPr sz="500" spc="-3" dirty="0">
                <a:latin typeface="Calibri"/>
                <a:cs typeface="Calibri"/>
                <a:hlinkClick r:id="rId35"/>
              </a:rPr>
              <a:t>United</a:t>
            </a:r>
            <a:r>
              <a:rPr sz="500" spc="-12" dirty="0">
                <a:latin typeface="Calibri"/>
                <a:cs typeface="Calibri"/>
                <a:hlinkClick r:id="rId35"/>
              </a:rPr>
              <a:t> </a:t>
            </a:r>
            <a:r>
              <a:rPr sz="500" spc="6" dirty="0">
                <a:latin typeface="Calibri"/>
                <a:cs typeface="Calibri"/>
                <a:hlinkClick r:id="rId35"/>
              </a:rPr>
              <a:t>Nations</a:t>
            </a:r>
            <a:endParaRPr sz="500">
              <a:latin typeface="Calibri"/>
              <a:cs typeface="Calibri"/>
            </a:endParaRPr>
          </a:p>
          <a:p>
            <a:pPr marL="151270" marR="90762" indent="-86654">
              <a:lnSpc>
                <a:spcPts val="612"/>
              </a:lnSpc>
              <a:spcBef>
                <a:spcPts val="253"/>
              </a:spcBef>
            </a:pPr>
            <a:r>
              <a:rPr sz="618" b="1" spc="-38" dirty="0">
                <a:latin typeface="Arial"/>
                <a:cs typeface="Arial"/>
                <a:hlinkClick r:id="rId36"/>
              </a:rPr>
              <a:t>UNESCO </a:t>
            </a:r>
            <a:r>
              <a:rPr sz="500" spc="-3" dirty="0">
                <a:latin typeface="Calibri"/>
                <a:cs typeface="Calibri"/>
                <a:hlinkClick r:id="rId36"/>
              </a:rPr>
              <a:t>United </a:t>
            </a:r>
            <a:r>
              <a:rPr sz="500" spc="6" dirty="0">
                <a:latin typeface="Calibri"/>
                <a:cs typeface="Calibri"/>
                <a:hlinkClick r:id="rId36"/>
              </a:rPr>
              <a:t>Nations  </a:t>
            </a:r>
            <a:r>
              <a:rPr sz="500" spc="3" dirty="0">
                <a:latin typeface="Calibri"/>
                <a:cs typeface="Calibri"/>
                <a:hlinkClick r:id="rId36"/>
              </a:rPr>
              <a:t>Educational, </a:t>
            </a:r>
            <a:r>
              <a:rPr sz="500" dirty="0">
                <a:latin typeface="Calibri"/>
                <a:cs typeface="Calibri"/>
                <a:hlinkClick r:id="rId36"/>
              </a:rPr>
              <a:t>Scientific </a:t>
            </a:r>
            <a:r>
              <a:rPr sz="500" spc="15" dirty="0">
                <a:latin typeface="Calibri"/>
                <a:cs typeface="Calibri"/>
                <a:hlinkClick r:id="rId36"/>
              </a:rPr>
              <a:t>and </a:t>
            </a:r>
            <a:r>
              <a:rPr sz="500" dirty="0">
                <a:latin typeface="Calibri"/>
                <a:cs typeface="Calibri"/>
                <a:hlinkClick r:id="rId36"/>
              </a:rPr>
              <a:t>Cultural  </a:t>
            </a:r>
            <a:r>
              <a:rPr sz="500" spc="15" dirty="0">
                <a:latin typeface="Calibri"/>
                <a:cs typeface="Calibri"/>
                <a:hlinkClick r:id="rId36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 marL="64617">
              <a:spcBef>
                <a:spcPts val="124"/>
              </a:spcBef>
            </a:pPr>
            <a:r>
              <a:rPr sz="618" b="1" spc="6" dirty="0">
                <a:latin typeface="Arial"/>
                <a:cs typeface="Arial"/>
                <a:hlinkClick r:id="rId37"/>
              </a:rPr>
              <a:t>WHO </a:t>
            </a:r>
            <a:r>
              <a:rPr sz="500" spc="9" dirty="0">
                <a:latin typeface="Calibri"/>
                <a:cs typeface="Calibri"/>
                <a:hlinkClick r:id="rId37"/>
              </a:rPr>
              <a:t>World </a:t>
            </a:r>
            <a:r>
              <a:rPr sz="500" dirty="0">
                <a:latin typeface="Calibri"/>
                <a:cs typeface="Calibri"/>
                <a:hlinkClick r:id="rId37"/>
              </a:rPr>
              <a:t>Health</a:t>
            </a:r>
            <a:r>
              <a:rPr sz="500" spc="-15" dirty="0">
                <a:latin typeface="Calibri"/>
                <a:cs typeface="Calibri"/>
                <a:hlinkClick r:id="rId37"/>
              </a:rPr>
              <a:t> </a:t>
            </a:r>
            <a:r>
              <a:rPr sz="500" spc="15" dirty="0">
                <a:latin typeface="Calibri"/>
                <a:cs typeface="Calibri"/>
                <a:hlinkClick r:id="rId37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>
              <a:spcBef>
                <a:spcPts val="12"/>
              </a:spcBef>
            </a:pPr>
            <a:endParaRPr sz="765">
              <a:latin typeface="Times New Roman"/>
              <a:cs typeface="Times New Roman"/>
            </a:endParaRPr>
          </a:p>
          <a:p>
            <a:pPr marL="64617">
              <a:lnSpc>
                <a:spcPts val="735"/>
              </a:lnSpc>
              <a:spcBef>
                <a:spcPts val="3"/>
              </a:spcBef>
            </a:pPr>
            <a:r>
              <a:rPr sz="618" b="1" dirty="0">
                <a:latin typeface="Arial"/>
                <a:cs typeface="Arial"/>
                <a:hlinkClick r:id="rId38"/>
              </a:rPr>
              <a:t>World </a:t>
            </a:r>
            <a:r>
              <a:rPr sz="618" b="1" spc="-21" dirty="0">
                <a:latin typeface="Arial"/>
                <a:cs typeface="Arial"/>
                <a:hlinkClick r:id="rId38"/>
              </a:rPr>
              <a:t>Bank</a:t>
            </a:r>
            <a:r>
              <a:rPr sz="618" b="1" spc="-29" dirty="0">
                <a:latin typeface="Arial"/>
                <a:cs typeface="Arial"/>
                <a:hlinkClick r:id="rId38"/>
              </a:rPr>
              <a:t> </a:t>
            </a:r>
            <a:r>
              <a:rPr sz="618" b="1" spc="-12" dirty="0">
                <a:latin typeface="Arial"/>
                <a:cs typeface="Arial"/>
                <a:hlinkClick r:id="rId38"/>
              </a:rPr>
              <a:t>Group</a:t>
            </a:r>
            <a:endParaRPr sz="618">
              <a:latin typeface="Arial"/>
              <a:cs typeface="Arial"/>
            </a:endParaRPr>
          </a:p>
          <a:p>
            <a:pPr marL="259587" marR="316734" indent="-86654">
              <a:lnSpc>
                <a:spcPts val="612"/>
              </a:lnSpc>
              <a:spcBef>
                <a:spcPts val="3"/>
              </a:spcBef>
            </a:pPr>
            <a:r>
              <a:rPr sz="500" b="1" spc="-26" dirty="0">
                <a:latin typeface="Arial"/>
                <a:cs typeface="Arial"/>
                <a:hlinkClick r:id="rId39"/>
              </a:rPr>
              <a:t>IBRD </a:t>
            </a:r>
            <a:r>
              <a:rPr sz="500" spc="-3" dirty="0">
                <a:latin typeface="Calibri"/>
                <a:cs typeface="Calibri"/>
                <a:hlinkClick r:id="rId39"/>
              </a:rPr>
              <a:t>International </a:t>
            </a:r>
            <a:r>
              <a:rPr sz="500" spc="6" dirty="0">
                <a:latin typeface="Calibri"/>
                <a:cs typeface="Calibri"/>
                <a:hlinkClick r:id="rId39"/>
              </a:rPr>
              <a:t>Bank  </a:t>
            </a:r>
            <a:r>
              <a:rPr sz="500" spc="-3" dirty="0">
                <a:latin typeface="Calibri"/>
                <a:cs typeface="Calibri"/>
                <a:hlinkClick r:id="rId39"/>
              </a:rPr>
              <a:t>for </a:t>
            </a:r>
            <a:r>
              <a:rPr sz="500" spc="-6" dirty="0">
                <a:latin typeface="Calibri"/>
                <a:cs typeface="Calibri"/>
                <a:hlinkClick r:id="rId39"/>
              </a:rPr>
              <a:t>Reconstruction </a:t>
            </a:r>
            <a:r>
              <a:rPr sz="500" spc="15" dirty="0">
                <a:latin typeface="Calibri"/>
                <a:cs typeface="Calibri"/>
                <a:hlinkClick r:id="rId39"/>
              </a:rPr>
              <a:t>and  </a:t>
            </a:r>
            <a:r>
              <a:rPr sz="500" spc="-6" dirty="0">
                <a:latin typeface="Calibri"/>
                <a:cs typeface="Calibri"/>
                <a:hlinkClick r:id="rId39"/>
              </a:rPr>
              <a:t>Development</a:t>
            </a:r>
            <a:endParaRPr sz="500">
              <a:latin typeface="Calibri"/>
              <a:cs typeface="Calibri"/>
            </a:endParaRPr>
          </a:p>
          <a:p>
            <a:pPr marL="259587" marR="175548" indent="-86654">
              <a:lnSpc>
                <a:spcPct val="101699"/>
              </a:lnSpc>
              <a:spcBef>
                <a:spcPts val="232"/>
              </a:spcBef>
            </a:pPr>
            <a:r>
              <a:rPr sz="500" b="1" dirty="0">
                <a:latin typeface="Arial"/>
                <a:cs typeface="Arial"/>
                <a:hlinkClick r:id="rId40"/>
              </a:rPr>
              <a:t>IDA </a:t>
            </a:r>
            <a:r>
              <a:rPr sz="500" spc="-3" dirty="0">
                <a:latin typeface="Calibri"/>
                <a:cs typeface="Calibri"/>
                <a:hlinkClick r:id="rId40"/>
              </a:rPr>
              <a:t>International </a:t>
            </a:r>
            <a:r>
              <a:rPr sz="500" spc="-6" dirty="0">
                <a:latin typeface="Calibri"/>
                <a:cs typeface="Calibri"/>
                <a:hlinkClick r:id="rId40"/>
              </a:rPr>
              <a:t>Development  </a:t>
            </a:r>
            <a:r>
              <a:rPr sz="500" spc="3" dirty="0">
                <a:latin typeface="Calibri"/>
                <a:cs typeface="Calibri"/>
                <a:hlinkClick r:id="rId40"/>
              </a:rPr>
              <a:t>Association</a:t>
            </a:r>
            <a:endParaRPr sz="500">
              <a:latin typeface="Calibri"/>
              <a:cs typeface="Calibri"/>
            </a:endParaRPr>
          </a:p>
          <a:p>
            <a:pPr marL="259587" marR="335036" indent="-86654">
              <a:lnSpc>
                <a:spcPct val="101699"/>
              </a:lnSpc>
              <a:spcBef>
                <a:spcPts val="255"/>
              </a:spcBef>
            </a:pPr>
            <a:r>
              <a:rPr sz="500" b="1" spc="-38" dirty="0">
                <a:latin typeface="Arial"/>
                <a:cs typeface="Arial"/>
                <a:hlinkClick r:id="rId41"/>
              </a:rPr>
              <a:t>IFC </a:t>
            </a:r>
            <a:r>
              <a:rPr sz="500" spc="-3" dirty="0">
                <a:latin typeface="Calibri"/>
                <a:cs typeface="Calibri"/>
                <a:hlinkClick r:id="rId41"/>
              </a:rPr>
              <a:t>International </a:t>
            </a:r>
            <a:r>
              <a:rPr sz="500" spc="3" dirty="0">
                <a:latin typeface="Calibri"/>
                <a:cs typeface="Calibri"/>
                <a:hlinkClick r:id="rId41"/>
              </a:rPr>
              <a:t>Finance  </a:t>
            </a:r>
            <a:r>
              <a:rPr sz="500" spc="6" dirty="0">
                <a:latin typeface="Calibri"/>
                <a:cs typeface="Calibri"/>
                <a:hlinkClick r:id="rId41"/>
              </a:rPr>
              <a:t>Corporation</a:t>
            </a:r>
            <a:endParaRPr sz="500">
              <a:latin typeface="Calibri"/>
              <a:cs typeface="Calibri"/>
            </a:endParaRPr>
          </a:p>
          <a:p>
            <a:pPr marL="259587" marR="219622" indent="-86654">
              <a:lnSpc>
                <a:spcPct val="101699"/>
              </a:lnSpc>
              <a:spcBef>
                <a:spcPts val="255"/>
              </a:spcBef>
            </a:pPr>
            <a:r>
              <a:rPr sz="500" b="1" spc="6" dirty="0">
                <a:latin typeface="Arial"/>
                <a:cs typeface="Arial"/>
                <a:hlinkClick r:id="rId42"/>
              </a:rPr>
              <a:t>MIGA </a:t>
            </a:r>
            <a:r>
              <a:rPr sz="500" spc="-6" dirty="0">
                <a:latin typeface="Calibri"/>
                <a:cs typeface="Calibri"/>
                <a:hlinkClick r:id="rId42"/>
              </a:rPr>
              <a:t>Multilateral </a:t>
            </a:r>
            <a:r>
              <a:rPr sz="500" spc="-15" dirty="0">
                <a:latin typeface="Calibri"/>
                <a:cs typeface="Calibri"/>
                <a:hlinkClick r:id="rId42"/>
              </a:rPr>
              <a:t>Investment  </a:t>
            </a:r>
            <a:r>
              <a:rPr sz="500" spc="6" dirty="0">
                <a:latin typeface="Calibri"/>
                <a:cs typeface="Calibri"/>
                <a:hlinkClick r:id="rId42"/>
              </a:rPr>
              <a:t>Guarantee</a:t>
            </a:r>
            <a:r>
              <a:rPr sz="500" spc="15" dirty="0">
                <a:latin typeface="Calibri"/>
                <a:cs typeface="Calibri"/>
                <a:hlinkClick r:id="rId42"/>
              </a:rPr>
              <a:t> </a:t>
            </a:r>
            <a:r>
              <a:rPr sz="500" spc="18" dirty="0">
                <a:latin typeface="Calibri"/>
                <a:cs typeface="Calibri"/>
                <a:hlinkClick r:id="rId42"/>
              </a:rPr>
              <a:t>Agency</a:t>
            </a:r>
            <a:endParaRPr sz="500">
              <a:latin typeface="Calibri"/>
              <a:cs typeface="Calibri"/>
            </a:endParaRPr>
          </a:p>
          <a:p>
            <a:pPr marL="259587" marR="208043" indent="-86654">
              <a:lnSpc>
                <a:spcPct val="101699"/>
              </a:lnSpc>
              <a:spcBef>
                <a:spcPts val="255"/>
              </a:spcBef>
            </a:pPr>
            <a:r>
              <a:rPr sz="500" b="1" spc="-24" dirty="0">
                <a:latin typeface="Arial"/>
                <a:cs typeface="Arial"/>
                <a:hlinkClick r:id="rId43"/>
              </a:rPr>
              <a:t>ICSID </a:t>
            </a:r>
            <a:r>
              <a:rPr sz="500" spc="-3" dirty="0">
                <a:latin typeface="Calibri"/>
                <a:cs typeface="Calibri"/>
                <a:hlinkClick r:id="rId43"/>
              </a:rPr>
              <a:t>International </a:t>
            </a:r>
            <a:r>
              <a:rPr sz="500" dirty="0">
                <a:latin typeface="Calibri"/>
                <a:cs typeface="Calibri"/>
                <a:hlinkClick r:id="rId43"/>
              </a:rPr>
              <a:t>Centre </a:t>
            </a:r>
            <a:r>
              <a:rPr sz="500" spc="-3" dirty="0">
                <a:latin typeface="Calibri"/>
                <a:cs typeface="Calibri"/>
                <a:hlinkClick r:id="rId43"/>
              </a:rPr>
              <a:t>for  </a:t>
            </a:r>
            <a:r>
              <a:rPr sz="500" spc="-15" dirty="0">
                <a:latin typeface="Calibri"/>
                <a:cs typeface="Calibri"/>
                <a:hlinkClick r:id="rId43"/>
              </a:rPr>
              <a:t>Settlement </a:t>
            </a:r>
            <a:r>
              <a:rPr sz="500" spc="-3" dirty="0">
                <a:latin typeface="Calibri"/>
                <a:cs typeface="Calibri"/>
                <a:hlinkClick r:id="rId43"/>
              </a:rPr>
              <a:t>of </a:t>
            </a:r>
            <a:r>
              <a:rPr sz="500" spc="-15" dirty="0">
                <a:latin typeface="Calibri"/>
                <a:cs typeface="Calibri"/>
                <a:hlinkClick r:id="rId43"/>
              </a:rPr>
              <a:t>Investment  </a:t>
            </a:r>
            <a:r>
              <a:rPr sz="500" spc="-3" dirty="0">
                <a:latin typeface="Calibri"/>
                <a:cs typeface="Calibri"/>
                <a:hlinkClick r:id="rId43"/>
              </a:rPr>
              <a:t>Disputes</a:t>
            </a:r>
            <a:endParaRPr sz="500">
              <a:latin typeface="Calibri"/>
              <a:cs typeface="Calibri"/>
            </a:endParaRPr>
          </a:p>
          <a:p>
            <a:pPr marL="64617">
              <a:spcBef>
                <a:spcPts val="149"/>
              </a:spcBef>
            </a:pPr>
            <a:r>
              <a:rPr sz="618" b="1" spc="-3" dirty="0">
                <a:latin typeface="Arial"/>
                <a:cs typeface="Arial"/>
                <a:hlinkClick r:id="rId44"/>
              </a:rPr>
              <a:t>IMF </a:t>
            </a:r>
            <a:r>
              <a:rPr sz="500" spc="-3" dirty="0">
                <a:latin typeface="Calibri"/>
                <a:cs typeface="Calibri"/>
                <a:hlinkClick r:id="rId44"/>
              </a:rPr>
              <a:t>International </a:t>
            </a:r>
            <a:r>
              <a:rPr sz="500" dirty="0">
                <a:latin typeface="Calibri"/>
                <a:cs typeface="Calibri"/>
                <a:hlinkClick r:id="rId44"/>
              </a:rPr>
              <a:t>Monetary</a:t>
            </a:r>
            <a:r>
              <a:rPr sz="500" spc="6" dirty="0">
                <a:latin typeface="Calibri"/>
                <a:cs typeface="Calibri"/>
                <a:hlinkClick r:id="rId44"/>
              </a:rPr>
              <a:t> </a:t>
            </a:r>
            <a:r>
              <a:rPr sz="500" dirty="0">
                <a:latin typeface="Calibri"/>
                <a:cs typeface="Calibri"/>
                <a:hlinkClick r:id="rId44"/>
              </a:rPr>
              <a:t>Fund</a:t>
            </a:r>
            <a:endParaRPr sz="500">
              <a:latin typeface="Calibri"/>
              <a:cs typeface="Calibri"/>
            </a:endParaRPr>
          </a:p>
          <a:p>
            <a:pPr marL="151270" marR="193103" indent="-86654">
              <a:lnSpc>
                <a:spcPts val="612"/>
              </a:lnSpc>
              <a:spcBef>
                <a:spcPts val="253"/>
              </a:spcBef>
            </a:pPr>
            <a:r>
              <a:rPr sz="618" b="1" spc="-21" dirty="0">
                <a:latin typeface="Arial"/>
                <a:cs typeface="Arial"/>
                <a:hlinkClick r:id="rId45"/>
              </a:rPr>
              <a:t>ICAO </a:t>
            </a:r>
            <a:r>
              <a:rPr sz="500" spc="-3" dirty="0">
                <a:latin typeface="Calibri"/>
                <a:cs typeface="Calibri"/>
                <a:hlinkClick r:id="rId45"/>
              </a:rPr>
              <a:t>International </a:t>
            </a:r>
            <a:r>
              <a:rPr sz="500" spc="15" dirty="0">
                <a:latin typeface="Calibri"/>
                <a:cs typeface="Calibri"/>
                <a:hlinkClick r:id="rId45"/>
              </a:rPr>
              <a:t>Civil </a:t>
            </a:r>
            <a:r>
              <a:rPr sz="500" spc="3" dirty="0">
                <a:latin typeface="Calibri"/>
                <a:cs typeface="Calibri"/>
                <a:hlinkClick r:id="rId45"/>
              </a:rPr>
              <a:t>Aviation  </a:t>
            </a:r>
            <a:r>
              <a:rPr sz="500" spc="15" dirty="0">
                <a:latin typeface="Calibri"/>
                <a:cs typeface="Calibri"/>
                <a:hlinkClick r:id="rId45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 marL="151270" marR="342879" indent="-86654">
              <a:lnSpc>
                <a:spcPts val="612"/>
              </a:lnSpc>
              <a:spcBef>
                <a:spcPts val="253"/>
              </a:spcBef>
            </a:pPr>
            <a:r>
              <a:rPr sz="618" b="1" spc="18" dirty="0">
                <a:latin typeface="Arial"/>
                <a:cs typeface="Arial"/>
                <a:hlinkClick r:id="rId46"/>
              </a:rPr>
              <a:t>IMO </a:t>
            </a:r>
            <a:r>
              <a:rPr sz="500" spc="-3" dirty="0">
                <a:latin typeface="Calibri"/>
                <a:cs typeface="Calibri"/>
                <a:hlinkClick r:id="rId46"/>
              </a:rPr>
              <a:t>International</a:t>
            </a:r>
            <a:r>
              <a:rPr sz="500" spc="-59" dirty="0">
                <a:latin typeface="Calibri"/>
                <a:cs typeface="Calibri"/>
                <a:hlinkClick r:id="rId46"/>
              </a:rPr>
              <a:t> </a:t>
            </a:r>
            <a:r>
              <a:rPr sz="500" spc="-3" dirty="0">
                <a:latin typeface="Calibri"/>
                <a:cs typeface="Calibri"/>
                <a:hlinkClick r:id="rId46"/>
              </a:rPr>
              <a:t>Maritime  </a:t>
            </a:r>
            <a:r>
              <a:rPr sz="500" spc="15" dirty="0">
                <a:latin typeface="Calibri"/>
                <a:cs typeface="Calibri"/>
                <a:hlinkClick r:id="rId46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 marL="151270" marR="114667" indent="-86654">
              <a:lnSpc>
                <a:spcPts val="612"/>
              </a:lnSpc>
              <a:spcBef>
                <a:spcPts val="253"/>
              </a:spcBef>
            </a:pPr>
            <a:r>
              <a:rPr sz="618" b="1" spc="-15" dirty="0">
                <a:latin typeface="Arial"/>
                <a:cs typeface="Arial"/>
                <a:hlinkClick r:id="rId47"/>
              </a:rPr>
              <a:t>ITU </a:t>
            </a:r>
            <a:r>
              <a:rPr sz="500" spc="-3" dirty="0">
                <a:latin typeface="Calibri"/>
                <a:cs typeface="Calibri"/>
                <a:hlinkClick r:id="rId47"/>
              </a:rPr>
              <a:t>International </a:t>
            </a:r>
            <a:r>
              <a:rPr sz="500" spc="-6" dirty="0">
                <a:latin typeface="Calibri"/>
                <a:cs typeface="Calibri"/>
                <a:hlinkClick r:id="rId47"/>
              </a:rPr>
              <a:t>Telecommunication  </a:t>
            </a:r>
            <a:r>
              <a:rPr sz="500" spc="3" dirty="0">
                <a:latin typeface="Calibri"/>
                <a:cs typeface="Calibri"/>
                <a:hlinkClick r:id="rId47"/>
              </a:rPr>
              <a:t>Union</a:t>
            </a:r>
            <a:endParaRPr sz="500">
              <a:latin typeface="Calibri"/>
              <a:cs typeface="Calibri"/>
            </a:endParaRPr>
          </a:p>
          <a:p>
            <a:pPr marL="64617">
              <a:spcBef>
                <a:spcPts val="126"/>
              </a:spcBef>
            </a:pPr>
            <a:r>
              <a:rPr sz="618" b="1" spc="-26" dirty="0">
                <a:latin typeface="Arial"/>
                <a:cs typeface="Arial"/>
                <a:hlinkClick r:id="rId48"/>
              </a:rPr>
              <a:t>UPU </a:t>
            </a:r>
            <a:r>
              <a:rPr sz="500" dirty="0">
                <a:latin typeface="Calibri"/>
                <a:cs typeface="Calibri"/>
                <a:hlinkClick r:id="rId48"/>
              </a:rPr>
              <a:t>Universal </a:t>
            </a:r>
            <a:r>
              <a:rPr sz="500" spc="-6" dirty="0">
                <a:latin typeface="Calibri"/>
                <a:cs typeface="Calibri"/>
                <a:hlinkClick r:id="rId48"/>
              </a:rPr>
              <a:t>Postal</a:t>
            </a:r>
            <a:r>
              <a:rPr sz="500" spc="29" dirty="0">
                <a:latin typeface="Calibri"/>
                <a:cs typeface="Calibri"/>
                <a:hlinkClick r:id="rId48"/>
              </a:rPr>
              <a:t> </a:t>
            </a:r>
            <a:r>
              <a:rPr sz="500" spc="3" dirty="0">
                <a:latin typeface="Calibri"/>
                <a:cs typeface="Calibri"/>
                <a:hlinkClick r:id="rId48"/>
              </a:rPr>
              <a:t>Union</a:t>
            </a:r>
            <a:endParaRPr sz="500">
              <a:latin typeface="Calibri"/>
              <a:cs typeface="Calibri"/>
            </a:endParaRPr>
          </a:p>
          <a:p>
            <a:pPr marL="151270" marR="290588" indent="-86654">
              <a:lnSpc>
                <a:spcPts val="612"/>
              </a:lnSpc>
              <a:spcBef>
                <a:spcPts val="253"/>
              </a:spcBef>
            </a:pPr>
            <a:r>
              <a:rPr sz="618" b="1" spc="29" dirty="0">
                <a:latin typeface="Arial"/>
                <a:cs typeface="Arial"/>
                <a:hlinkClick r:id="rId49"/>
              </a:rPr>
              <a:t>WMO</a:t>
            </a:r>
            <a:r>
              <a:rPr sz="618" b="1" spc="-59" dirty="0">
                <a:latin typeface="Arial"/>
                <a:cs typeface="Arial"/>
                <a:hlinkClick r:id="rId49"/>
              </a:rPr>
              <a:t> </a:t>
            </a:r>
            <a:r>
              <a:rPr sz="500" spc="9" dirty="0">
                <a:latin typeface="Calibri"/>
                <a:cs typeface="Calibri"/>
                <a:hlinkClick r:id="rId49"/>
              </a:rPr>
              <a:t>World </a:t>
            </a:r>
            <a:r>
              <a:rPr sz="500" dirty="0">
                <a:latin typeface="Calibri"/>
                <a:cs typeface="Calibri"/>
                <a:hlinkClick r:id="rId49"/>
              </a:rPr>
              <a:t>Meteorological  </a:t>
            </a:r>
            <a:r>
              <a:rPr sz="500" spc="15" dirty="0">
                <a:latin typeface="Calibri"/>
                <a:cs typeface="Calibri"/>
                <a:hlinkClick r:id="rId49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 marL="151270" marR="180404" indent="-86654">
              <a:lnSpc>
                <a:spcPts val="612"/>
              </a:lnSpc>
              <a:spcBef>
                <a:spcPts val="253"/>
              </a:spcBef>
            </a:pPr>
            <a:r>
              <a:rPr sz="618" b="1" spc="-12" dirty="0">
                <a:latin typeface="Arial"/>
                <a:cs typeface="Arial"/>
                <a:hlinkClick r:id="rId50"/>
              </a:rPr>
              <a:t>WIPO </a:t>
            </a:r>
            <a:r>
              <a:rPr sz="500" spc="9" dirty="0">
                <a:latin typeface="Calibri"/>
                <a:cs typeface="Calibri"/>
                <a:hlinkClick r:id="rId50"/>
              </a:rPr>
              <a:t>World </a:t>
            </a:r>
            <a:r>
              <a:rPr sz="500" spc="-9" dirty="0">
                <a:latin typeface="Calibri"/>
                <a:cs typeface="Calibri"/>
                <a:hlinkClick r:id="rId50"/>
              </a:rPr>
              <a:t>Intellectual </a:t>
            </a:r>
            <a:r>
              <a:rPr sz="500" spc="-3" dirty="0">
                <a:latin typeface="Calibri"/>
                <a:cs typeface="Calibri"/>
                <a:hlinkClick r:id="rId50"/>
              </a:rPr>
              <a:t>Property  </a:t>
            </a:r>
            <a:r>
              <a:rPr sz="500" spc="15" dirty="0">
                <a:latin typeface="Calibri"/>
                <a:cs typeface="Calibri"/>
                <a:hlinkClick r:id="rId50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 marL="151270" marR="344373" indent="-86654">
              <a:lnSpc>
                <a:spcPts val="612"/>
              </a:lnSpc>
              <a:spcBef>
                <a:spcPts val="253"/>
              </a:spcBef>
            </a:pPr>
            <a:r>
              <a:rPr sz="618" b="1" spc="-26" dirty="0">
                <a:latin typeface="Arial"/>
                <a:cs typeface="Arial"/>
                <a:hlinkClick r:id="rId51"/>
              </a:rPr>
              <a:t>IFAD </a:t>
            </a:r>
            <a:r>
              <a:rPr sz="500" spc="-3" dirty="0">
                <a:latin typeface="Calibri"/>
                <a:cs typeface="Calibri"/>
                <a:hlinkClick r:id="rId51"/>
              </a:rPr>
              <a:t>International </a:t>
            </a:r>
            <a:r>
              <a:rPr sz="500" dirty="0">
                <a:latin typeface="Calibri"/>
                <a:cs typeface="Calibri"/>
                <a:hlinkClick r:id="rId51"/>
              </a:rPr>
              <a:t>Fund </a:t>
            </a:r>
            <a:r>
              <a:rPr sz="500" spc="-3" dirty="0">
                <a:latin typeface="Calibri"/>
                <a:cs typeface="Calibri"/>
                <a:hlinkClick r:id="rId51"/>
              </a:rPr>
              <a:t>for  </a:t>
            </a:r>
            <a:r>
              <a:rPr sz="500" spc="3" dirty="0">
                <a:latin typeface="Calibri"/>
                <a:cs typeface="Calibri"/>
                <a:hlinkClick r:id="rId51"/>
              </a:rPr>
              <a:t>Agricultural</a:t>
            </a:r>
            <a:r>
              <a:rPr sz="500" spc="9" dirty="0">
                <a:latin typeface="Calibri"/>
                <a:cs typeface="Calibri"/>
                <a:hlinkClick r:id="rId51"/>
              </a:rPr>
              <a:t> </a:t>
            </a:r>
            <a:r>
              <a:rPr sz="500" spc="-6" dirty="0">
                <a:latin typeface="Calibri"/>
                <a:cs typeface="Calibri"/>
                <a:hlinkClick r:id="rId51"/>
              </a:rPr>
              <a:t>Development</a:t>
            </a:r>
            <a:endParaRPr sz="500">
              <a:latin typeface="Calibri"/>
              <a:cs typeface="Calibri"/>
            </a:endParaRPr>
          </a:p>
          <a:p>
            <a:pPr marL="151270" marR="177416" indent="-86654">
              <a:lnSpc>
                <a:spcPts val="612"/>
              </a:lnSpc>
              <a:spcBef>
                <a:spcPts val="253"/>
              </a:spcBef>
            </a:pPr>
            <a:r>
              <a:rPr sz="618" b="1" spc="-3" dirty="0">
                <a:latin typeface="Arial"/>
                <a:cs typeface="Arial"/>
                <a:hlinkClick r:id="rId52"/>
              </a:rPr>
              <a:t>UNIDO </a:t>
            </a:r>
            <a:r>
              <a:rPr sz="500" spc="-3" dirty="0">
                <a:latin typeface="Calibri"/>
                <a:cs typeface="Calibri"/>
                <a:hlinkClick r:id="rId52"/>
              </a:rPr>
              <a:t>United </a:t>
            </a:r>
            <a:r>
              <a:rPr sz="500" spc="6" dirty="0">
                <a:latin typeface="Calibri"/>
                <a:cs typeface="Calibri"/>
                <a:hlinkClick r:id="rId52"/>
              </a:rPr>
              <a:t>Nations </a:t>
            </a:r>
            <a:r>
              <a:rPr sz="500" spc="-3" dirty="0">
                <a:latin typeface="Calibri"/>
                <a:cs typeface="Calibri"/>
                <a:hlinkClick r:id="rId52"/>
              </a:rPr>
              <a:t>Industrial  </a:t>
            </a:r>
            <a:r>
              <a:rPr sz="500" spc="-6" dirty="0">
                <a:latin typeface="Calibri"/>
                <a:cs typeface="Calibri"/>
                <a:hlinkClick r:id="rId52"/>
              </a:rPr>
              <a:t>Development</a:t>
            </a:r>
            <a:r>
              <a:rPr sz="500" spc="18" dirty="0">
                <a:latin typeface="Calibri"/>
                <a:cs typeface="Calibri"/>
                <a:hlinkClick r:id="rId52"/>
              </a:rPr>
              <a:t> </a:t>
            </a:r>
            <a:r>
              <a:rPr sz="500" spc="15" dirty="0">
                <a:latin typeface="Calibri"/>
                <a:cs typeface="Calibri"/>
                <a:hlinkClick r:id="rId52"/>
              </a:rPr>
              <a:t>Organization</a:t>
            </a:r>
            <a:endParaRPr sz="500">
              <a:latin typeface="Calibri"/>
              <a:cs typeface="Calibri"/>
            </a:endParaRPr>
          </a:p>
          <a:p>
            <a:pPr marL="151270" marR="406749" indent="-86654">
              <a:lnSpc>
                <a:spcPts val="612"/>
              </a:lnSpc>
              <a:spcBef>
                <a:spcPts val="255"/>
              </a:spcBef>
            </a:pPr>
            <a:r>
              <a:rPr sz="618" b="1" spc="-3" dirty="0">
                <a:latin typeface="Arial"/>
                <a:cs typeface="Arial"/>
                <a:hlinkClick r:id="rId53"/>
              </a:rPr>
              <a:t>UNWTO </a:t>
            </a:r>
            <a:r>
              <a:rPr sz="500" spc="9" dirty="0">
                <a:latin typeface="Calibri"/>
                <a:cs typeface="Calibri"/>
                <a:hlinkClick r:id="rId53"/>
              </a:rPr>
              <a:t>World</a:t>
            </a:r>
            <a:r>
              <a:rPr sz="500" spc="-44" dirty="0">
                <a:latin typeface="Calibri"/>
                <a:cs typeface="Calibri"/>
                <a:hlinkClick r:id="rId53"/>
              </a:rPr>
              <a:t> </a:t>
            </a:r>
            <a:r>
              <a:rPr sz="500" spc="-12" dirty="0">
                <a:latin typeface="Calibri"/>
                <a:cs typeface="Calibri"/>
                <a:hlinkClick r:id="rId53"/>
              </a:rPr>
              <a:t>Tourism  </a:t>
            </a:r>
            <a:r>
              <a:rPr sz="500" spc="15" dirty="0">
                <a:latin typeface="Calibri"/>
                <a:cs typeface="Calibri"/>
                <a:hlinkClick r:id="rId53"/>
              </a:rPr>
              <a:t>Organization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818720" y="4888936"/>
            <a:ext cx="1093694" cy="0"/>
          </a:xfrm>
          <a:custGeom>
            <a:avLst/>
            <a:gdLst/>
            <a:ahLst/>
            <a:cxnLst/>
            <a:rect l="l" t="t" r="r" b="b"/>
            <a:pathLst>
              <a:path w="1859279">
                <a:moveTo>
                  <a:pt x="0" y="0"/>
                </a:moveTo>
                <a:lnTo>
                  <a:pt x="1859229" y="0"/>
                </a:lnTo>
              </a:path>
            </a:pathLst>
          </a:custGeom>
          <a:ln w="2452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28" name="object 28"/>
          <p:cNvSpPr/>
          <p:nvPr/>
        </p:nvSpPr>
        <p:spPr>
          <a:xfrm>
            <a:off x="4738281" y="4615945"/>
            <a:ext cx="0" cy="1088838"/>
          </a:xfrm>
          <a:custGeom>
            <a:avLst/>
            <a:gdLst/>
            <a:ahLst/>
            <a:cxnLst/>
            <a:rect l="l" t="t" r="r" b="b"/>
            <a:pathLst>
              <a:path h="1851025">
                <a:moveTo>
                  <a:pt x="0" y="0"/>
                </a:moveTo>
                <a:lnTo>
                  <a:pt x="0" y="1851012"/>
                </a:lnTo>
              </a:path>
            </a:pathLst>
          </a:custGeom>
          <a:ln w="18402">
            <a:solidFill>
              <a:srgbClr val="B4D5F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29" name="object 29"/>
          <p:cNvSpPr/>
          <p:nvPr/>
        </p:nvSpPr>
        <p:spPr>
          <a:xfrm>
            <a:off x="5982724" y="4614274"/>
            <a:ext cx="0" cy="1088838"/>
          </a:xfrm>
          <a:custGeom>
            <a:avLst/>
            <a:gdLst/>
            <a:ahLst/>
            <a:cxnLst/>
            <a:rect l="l" t="t" r="r" b="b"/>
            <a:pathLst>
              <a:path h="1851025">
                <a:moveTo>
                  <a:pt x="0" y="0"/>
                </a:moveTo>
                <a:lnTo>
                  <a:pt x="0" y="1851012"/>
                </a:lnTo>
              </a:path>
            </a:pathLst>
          </a:custGeom>
          <a:ln w="18402">
            <a:solidFill>
              <a:srgbClr val="B4D5F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0" name="object 30"/>
          <p:cNvSpPr/>
          <p:nvPr/>
        </p:nvSpPr>
        <p:spPr>
          <a:xfrm>
            <a:off x="4685979" y="5071241"/>
            <a:ext cx="0" cy="438524"/>
          </a:xfrm>
          <a:custGeom>
            <a:avLst/>
            <a:gdLst/>
            <a:ahLst/>
            <a:cxnLst/>
            <a:rect l="l" t="t" r="r" b="b"/>
            <a:pathLst>
              <a:path h="745490">
                <a:moveTo>
                  <a:pt x="0" y="0"/>
                </a:moveTo>
                <a:lnTo>
                  <a:pt x="0" y="744918"/>
                </a:lnTo>
              </a:path>
            </a:pathLst>
          </a:custGeom>
          <a:ln w="1840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1" name="object 31"/>
          <p:cNvSpPr/>
          <p:nvPr/>
        </p:nvSpPr>
        <p:spPr>
          <a:xfrm>
            <a:off x="4712795" y="5031803"/>
            <a:ext cx="1270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21323" y="0"/>
                </a:move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2" name="object 32"/>
          <p:cNvSpPr/>
          <p:nvPr/>
        </p:nvSpPr>
        <p:spPr>
          <a:xfrm>
            <a:off x="4685975" y="5031803"/>
            <a:ext cx="12700" cy="16809"/>
          </a:xfrm>
          <a:custGeom>
            <a:avLst/>
            <a:gdLst/>
            <a:ahLst/>
            <a:cxnLst/>
            <a:rect l="l" t="t" r="r" b="b"/>
            <a:pathLst>
              <a:path w="21590" h="28575">
                <a:moveTo>
                  <a:pt x="21336" y="0"/>
                </a:moveTo>
                <a:lnTo>
                  <a:pt x="0" y="0"/>
                </a:lnTo>
                <a:lnTo>
                  <a:pt x="0" y="28486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3" name="object 33"/>
          <p:cNvSpPr/>
          <p:nvPr/>
        </p:nvSpPr>
        <p:spPr>
          <a:xfrm>
            <a:off x="4685975" y="5520768"/>
            <a:ext cx="12700" cy="16809"/>
          </a:xfrm>
          <a:custGeom>
            <a:avLst/>
            <a:gdLst/>
            <a:ahLst/>
            <a:cxnLst/>
            <a:rect l="l" t="t" r="r" b="b"/>
            <a:pathLst>
              <a:path w="21590" h="28575">
                <a:moveTo>
                  <a:pt x="0" y="0"/>
                </a:moveTo>
                <a:lnTo>
                  <a:pt x="0" y="28486"/>
                </a:lnTo>
                <a:lnTo>
                  <a:pt x="21336" y="28486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4" name="object 34"/>
          <p:cNvSpPr/>
          <p:nvPr/>
        </p:nvSpPr>
        <p:spPr>
          <a:xfrm>
            <a:off x="4712795" y="5537525"/>
            <a:ext cx="12700" cy="0"/>
          </a:xfrm>
          <a:custGeom>
            <a:avLst/>
            <a:gdLst/>
            <a:ahLst/>
            <a:cxnLst/>
            <a:rect l="l" t="t" r="r" b="b"/>
            <a:pathLst>
              <a:path w="21590">
                <a:moveTo>
                  <a:pt x="0" y="0"/>
                </a:moveTo>
                <a:lnTo>
                  <a:pt x="21323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5" name="object 35"/>
          <p:cNvSpPr/>
          <p:nvPr/>
        </p:nvSpPr>
        <p:spPr>
          <a:xfrm>
            <a:off x="4716424" y="5267961"/>
            <a:ext cx="26894" cy="0"/>
          </a:xfrm>
          <a:custGeom>
            <a:avLst/>
            <a:gdLst/>
            <a:ahLst/>
            <a:cxnLst/>
            <a:rect l="l" t="t" r="r" b="b"/>
            <a:pathLst>
              <a:path w="45720">
                <a:moveTo>
                  <a:pt x="45453" y="0"/>
                </a:move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6" name="object 36"/>
          <p:cNvSpPr/>
          <p:nvPr/>
        </p:nvSpPr>
        <p:spPr>
          <a:xfrm>
            <a:off x="5335613" y="1537179"/>
            <a:ext cx="47079" cy="143644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7" name="object 37"/>
          <p:cNvSpPr/>
          <p:nvPr/>
        </p:nvSpPr>
        <p:spPr>
          <a:xfrm>
            <a:off x="5923466" y="1516311"/>
            <a:ext cx="126093" cy="148714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8" name="object 38"/>
          <p:cNvSpPr/>
          <p:nvPr/>
        </p:nvSpPr>
        <p:spPr>
          <a:xfrm>
            <a:off x="5943046" y="4692870"/>
            <a:ext cx="0" cy="373529"/>
          </a:xfrm>
          <a:custGeom>
            <a:avLst/>
            <a:gdLst/>
            <a:ahLst/>
            <a:cxnLst/>
            <a:rect l="l" t="t" r="r" b="b"/>
            <a:pathLst>
              <a:path h="635000">
                <a:moveTo>
                  <a:pt x="0" y="634517"/>
                </a:move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39" name="object 39"/>
          <p:cNvSpPr/>
          <p:nvPr/>
        </p:nvSpPr>
        <p:spPr>
          <a:xfrm>
            <a:off x="5894669" y="5104581"/>
            <a:ext cx="14941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0" y="0"/>
                </a:moveTo>
                <a:lnTo>
                  <a:pt x="25158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40" name="object 40"/>
          <p:cNvSpPr/>
          <p:nvPr/>
        </p:nvSpPr>
        <p:spPr>
          <a:xfrm>
            <a:off x="5928250" y="5088154"/>
            <a:ext cx="14941" cy="16435"/>
          </a:xfrm>
          <a:custGeom>
            <a:avLst/>
            <a:gdLst/>
            <a:ahLst/>
            <a:cxnLst/>
            <a:rect l="l" t="t" r="r" b="b"/>
            <a:pathLst>
              <a:path w="25400" h="27940">
                <a:moveTo>
                  <a:pt x="0" y="27927"/>
                </a:moveTo>
                <a:lnTo>
                  <a:pt x="25158" y="27927"/>
                </a:lnTo>
                <a:lnTo>
                  <a:pt x="25158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41" name="object 41"/>
          <p:cNvSpPr/>
          <p:nvPr/>
        </p:nvSpPr>
        <p:spPr>
          <a:xfrm>
            <a:off x="5928250" y="4665423"/>
            <a:ext cx="14941" cy="16435"/>
          </a:xfrm>
          <a:custGeom>
            <a:avLst/>
            <a:gdLst/>
            <a:ahLst/>
            <a:cxnLst/>
            <a:rect l="l" t="t" r="r" b="b"/>
            <a:pathLst>
              <a:path w="25400" h="27940">
                <a:moveTo>
                  <a:pt x="25158" y="27927"/>
                </a:moveTo>
                <a:lnTo>
                  <a:pt x="25158" y="0"/>
                </a:ln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42" name="object 42"/>
          <p:cNvSpPr/>
          <p:nvPr/>
        </p:nvSpPr>
        <p:spPr>
          <a:xfrm>
            <a:off x="5894669" y="4665422"/>
            <a:ext cx="14941" cy="0"/>
          </a:xfrm>
          <a:custGeom>
            <a:avLst/>
            <a:gdLst/>
            <a:ahLst/>
            <a:cxnLst/>
            <a:rect l="l" t="t" r="r" b="b"/>
            <a:pathLst>
              <a:path w="25400">
                <a:moveTo>
                  <a:pt x="25158" y="0"/>
                </a:move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43" name="object 43"/>
          <p:cNvSpPr/>
          <p:nvPr/>
        </p:nvSpPr>
        <p:spPr>
          <a:xfrm>
            <a:off x="5961442" y="4884369"/>
            <a:ext cx="122517" cy="0"/>
          </a:xfrm>
          <a:custGeom>
            <a:avLst/>
            <a:gdLst/>
            <a:ahLst/>
            <a:cxnLst/>
            <a:rect l="l" t="t" r="r" b="b"/>
            <a:pathLst>
              <a:path w="208279">
                <a:moveTo>
                  <a:pt x="0" y="0"/>
                </a:moveTo>
                <a:lnTo>
                  <a:pt x="207873" y="0"/>
                </a:lnTo>
              </a:path>
            </a:pathLst>
          </a:custGeom>
          <a:ln w="1840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44" name="object 44"/>
          <p:cNvSpPr/>
          <p:nvPr/>
        </p:nvSpPr>
        <p:spPr>
          <a:xfrm>
            <a:off x="6087523" y="1639756"/>
            <a:ext cx="0" cy="3937373"/>
          </a:xfrm>
          <a:custGeom>
            <a:avLst/>
            <a:gdLst/>
            <a:ahLst/>
            <a:cxnLst/>
            <a:rect l="l" t="t" r="r" b="b"/>
            <a:pathLst>
              <a:path h="6693534">
                <a:moveTo>
                  <a:pt x="0" y="0"/>
                </a:moveTo>
                <a:lnTo>
                  <a:pt x="0" y="6693496"/>
                </a:lnTo>
              </a:path>
            </a:pathLst>
          </a:custGeom>
          <a:ln w="18402">
            <a:solidFill>
              <a:srgbClr val="B4D5F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45" name="object 45"/>
          <p:cNvSpPr/>
          <p:nvPr/>
        </p:nvSpPr>
        <p:spPr>
          <a:xfrm>
            <a:off x="1797864" y="1356823"/>
            <a:ext cx="1220694" cy="187885"/>
          </a:xfrm>
          <a:custGeom>
            <a:avLst/>
            <a:gdLst/>
            <a:ahLst/>
            <a:cxnLst/>
            <a:rect l="l" t="t" r="r" b="b"/>
            <a:pathLst>
              <a:path w="2075179" h="319405">
                <a:moveTo>
                  <a:pt x="0" y="318871"/>
                </a:moveTo>
                <a:lnTo>
                  <a:pt x="2075078" y="318871"/>
                </a:lnTo>
                <a:lnTo>
                  <a:pt x="2075078" y="0"/>
                </a:lnTo>
                <a:lnTo>
                  <a:pt x="0" y="0"/>
                </a:lnTo>
                <a:lnTo>
                  <a:pt x="0" y="318871"/>
                </a:lnTo>
                <a:close/>
              </a:path>
            </a:pathLst>
          </a:custGeom>
          <a:solidFill>
            <a:srgbClr val="B4D5F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46" name="object 46"/>
          <p:cNvSpPr txBox="1"/>
          <p:nvPr/>
        </p:nvSpPr>
        <p:spPr>
          <a:xfrm>
            <a:off x="435834" y="1384524"/>
            <a:ext cx="2337921" cy="121028"/>
          </a:xfrm>
          <a:prstGeom prst="rect">
            <a:avLst/>
          </a:prstGeom>
        </p:spPr>
        <p:txBody>
          <a:bodyPr vert="horz" wrap="square" lIns="0" tIns="7844" rIns="0" bIns="0" rtlCol="0">
            <a:spAutoFit/>
          </a:bodyPr>
          <a:lstStyle/>
          <a:p>
            <a:pPr marL="185633">
              <a:spcBef>
                <a:spcPts val="62"/>
              </a:spcBef>
              <a:tabLst>
                <a:tab pos="1613924" algn="l"/>
              </a:tabLst>
            </a:pPr>
            <a:r>
              <a:rPr sz="735" b="1" spc="-12" dirty="0">
                <a:latin typeface="Century Gothic"/>
                <a:cs typeface="Century Gothic"/>
                <a:hlinkClick r:id="rId56"/>
              </a:rPr>
              <a:t>Trusteeship</a:t>
            </a:r>
            <a:r>
              <a:rPr sz="735" b="1" spc="-15" dirty="0">
                <a:latin typeface="Century Gothic"/>
                <a:cs typeface="Century Gothic"/>
                <a:hlinkClick r:id="rId56"/>
              </a:rPr>
              <a:t> </a:t>
            </a:r>
            <a:r>
              <a:rPr sz="735" b="1" spc="-9" dirty="0">
                <a:latin typeface="Century Gothic"/>
                <a:cs typeface="Century Gothic"/>
                <a:hlinkClick r:id="rId56"/>
              </a:rPr>
              <a:t>Council</a:t>
            </a:r>
            <a:r>
              <a:rPr sz="735" b="1" spc="-9" dirty="0">
                <a:latin typeface="Century Gothic"/>
                <a:cs typeface="Century Gothic"/>
              </a:rPr>
              <a:t>	</a:t>
            </a:r>
            <a:r>
              <a:rPr sz="735" b="1" spc="-9" dirty="0">
                <a:latin typeface="Century Gothic"/>
                <a:cs typeface="Century Gothic"/>
                <a:hlinkClick r:id="rId2"/>
              </a:rPr>
              <a:t>Security</a:t>
            </a:r>
            <a:r>
              <a:rPr sz="735" b="1" spc="-65" dirty="0">
                <a:latin typeface="Century Gothic"/>
                <a:cs typeface="Century Gothic"/>
                <a:hlinkClick r:id="rId2"/>
              </a:rPr>
              <a:t> </a:t>
            </a:r>
            <a:r>
              <a:rPr sz="735" b="1" spc="-9" dirty="0">
                <a:latin typeface="Century Gothic"/>
                <a:cs typeface="Century Gothic"/>
                <a:hlinkClick r:id="rId2"/>
              </a:rPr>
              <a:t>Council</a:t>
            </a:r>
            <a:endParaRPr sz="735">
              <a:latin typeface="Century Gothic"/>
              <a:cs typeface="Century Gothic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160014" y="1356823"/>
            <a:ext cx="1220694" cy="187885"/>
          </a:xfrm>
          <a:custGeom>
            <a:avLst/>
            <a:gdLst/>
            <a:ahLst/>
            <a:cxnLst/>
            <a:rect l="l" t="t" r="r" b="b"/>
            <a:pathLst>
              <a:path w="2075179" h="319405">
                <a:moveTo>
                  <a:pt x="0" y="318871"/>
                </a:moveTo>
                <a:lnTo>
                  <a:pt x="2075078" y="318871"/>
                </a:lnTo>
                <a:lnTo>
                  <a:pt x="2075078" y="0"/>
                </a:lnTo>
                <a:lnTo>
                  <a:pt x="0" y="0"/>
                </a:lnTo>
                <a:lnTo>
                  <a:pt x="0" y="318871"/>
                </a:lnTo>
                <a:close/>
              </a:path>
            </a:pathLst>
          </a:custGeom>
          <a:solidFill>
            <a:srgbClr val="B4D5F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48" name="object 48"/>
          <p:cNvSpPr txBox="1"/>
          <p:nvPr/>
        </p:nvSpPr>
        <p:spPr>
          <a:xfrm>
            <a:off x="3356104" y="1384524"/>
            <a:ext cx="828862" cy="121028"/>
          </a:xfrm>
          <a:prstGeom prst="rect">
            <a:avLst/>
          </a:prstGeom>
        </p:spPr>
        <p:txBody>
          <a:bodyPr vert="horz" wrap="square" lIns="0" tIns="7844" rIns="0" bIns="0" rtlCol="0">
            <a:spAutoFit/>
          </a:bodyPr>
          <a:lstStyle/>
          <a:p>
            <a:pPr marL="7470">
              <a:spcBef>
                <a:spcPts val="62"/>
              </a:spcBef>
            </a:pPr>
            <a:r>
              <a:rPr sz="735" b="1" spc="-9" dirty="0">
                <a:latin typeface="Century Gothic"/>
                <a:cs typeface="Century Gothic"/>
                <a:hlinkClick r:id="rId57"/>
              </a:rPr>
              <a:t>General</a:t>
            </a:r>
            <a:r>
              <a:rPr sz="735" b="1" spc="-62" dirty="0">
                <a:latin typeface="Century Gothic"/>
                <a:cs typeface="Century Gothic"/>
                <a:hlinkClick r:id="rId57"/>
              </a:rPr>
              <a:t> </a:t>
            </a:r>
            <a:r>
              <a:rPr sz="735" b="1" spc="-9" dirty="0">
                <a:latin typeface="Century Gothic"/>
                <a:cs typeface="Century Gothic"/>
                <a:hlinkClick r:id="rId57"/>
              </a:rPr>
              <a:t>Assembly</a:t>
            </a:r>
            <a:endParaRPr sz="735">
              <a:latin typeface="Century Gothic"/>
              <a:cs typeface="Century Gothic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160597" y="1633668"/>
            <a:ext cx="1219947" cy="754903"/>
          </a:xfrm>
          <a:custGeom>
            <a:avLst/>
            <a:gdLst/>
            <a:ahLst/>
            <a:cxnLst/>
            <a:rect l="l" t="t" r="r" b="b"/>
            <a:pathLst>
              <a:path w="2073909" h="1283335">
                <a:moveTo>
                  <a:pt x="0" y="1283119"/>
                </a:moveTo>
                <a:lnTo>
                  <a:pt x="2073808" y="1283119"/>
                </a:lnTo>
                <a:lnTo>
                  <a:pt x="2073808" y="0"/>
                </a:lnTo>
                <a:lnTo>
                  <a:pt x="0" y="0"/>
                </a:lnTo>
                <a:lnTo>
                  <a:pt x="0" y="1283119"/>
                </a:lnTo>
                <a:close/>
              </a:path>
            </a:pathLst>
          </a:custGeom>
          <a:solidFill>
            <a:srgbClr val="E8F5FD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50" name="object 50"/>
          <p:cNvSpPr txBox="1"/>
          <p:nvPr/>
        </p:nvSpPr>
        <p:spPr>
          <a:xfrm>
            <a:off x="3218057" y="1627774"/>
            <a:ext cx="1084356" cy="711243"/>
          </a:xfrm>
          <a:prstGeom prst="rect">
            <a:avLst/>
          </a:prstGeom>
        </p:spPr>
        <p:txBody>
          <a:bodyPr vert="horz" wrap="square" lIns="0" tIns="49679" rIns="0" bIns="0" rtlCol="0">
            <a:spAutoFit/>
          </a:bodyPr>
          <a:lstStyle/>
          <a:p>
            <a:pPr marL="7470">
              <a:spcBef>
                <a:spcPts val="391"/>
              </a:spcBef>
            </a:pPr>
            <a:r>
              <a:rPr sz="676" b="1" spc="-9" dirty="0">
                <a:latin typeface="Century Gothic"/>
                <a:cs typeface="Century Gothic"/>
                <a:hlinkClick r:id="rId58"/>
              </a:rPr>
              <a:t>Subsidiary</a:t>
            </a:r>
            <a:r>
              <a:rPr sz="676" b="1" spc="-24" dirty="0">
                <a:latin typeface="Century Gothic"/>
                <a:cs typeface="Century Gothic"/>
                <a:hlinkClick r:id="rId58"/>
              </a:rPr>
              <a:t> </a:t>
            </a:r>
            <a:r>
              <a:rPr sz="676" b="1" spc="-9" dirty="0">
                <a:latin typeface="Century Gothic"/>
                <a:cs typeface="Century Gothic"/>
                <a:hlinkClick r:id="rId58"/>
              </a:rPr>
              <a:t>Bodies</a:t>
            </a:r>
            <a:endParaRPr sz="676">
              <a:latin typeface="Century Gothic"/>
              <a:cs typeface="Century Gothic"/>
            </a:endParaRPr>
          </a:p>
          <a:p>
            <a:pPr marL="7470" marR="482945">
              <a:lnSpc>
                <a:spcPts val="865"/>
              </a:lnSpc>
              <a:spcBef>
                <a:spcPts val="67"/>
              </a:spcBef>
            </a:pPr>
            <a:r>
              <a:rPr sz="500" spc="9" dirty="0">
                <a:latin typeface="Calibri"/>
                <a:cs typeface="Calibri"/>
                <a:hlinkClick r:id="rId58"/>
              </a:rPr>
              <a:t>Main </a:t>
            </a:r>
            <a:r>
              <a:rPr sz="500" spc="-12" dirty="0">
                <a:latin typeface="Calibri"/>
                <a:cs typeface="Calibri"/>
                <a:hlinkClick r:id="rId58"/>
              </a:rPr>
              <a:t>committees  </a:t>
            </a:r>
            <a:r>
              <a:rPr sz="500" spc="6" dirty="0">
                <a:latin typeface="Calibri"/>
                <a:cs typeface="Calibri"/>
                <a:hlinkClick r:id="rId58"/>
              </a:rPr>
              <a:t>Human </a:t>
            </a:r>
            <a:r>
              <a:rPr sz="500" dirty="0">
                <a:latin typeface="Calibri"/>
                <a:cs typeface="Calibri"/>
                <a:hlinkClick r:id="rId58"/>
              </a:rPr>
              <a:t>Rights</a:t>
            </a:r>
            <a:r>
              <a:rPr sz="500" spc="3" dirty="0">
                <a:latin typeface="Calibri"/>
                <a:cs typeface="Calibri"/>
                <a:hlinkClick r:id="rId58"/>
              </a:rPr>
              <a:t> </a:t>
            </a:r>
            <a:r>
              <a:rPr sz="500" spc="6" dirty="0">
                <a:latin typeface="Calibri"/>
                <a:cs typeface="Calibri"/>
                <a:hlinkClick r:id="rId58"/>
              </a:rPr>
              <a:t>Council</a:t>
            </a:r>
            <a:endParaRPr sz="500">
              <a:latin typeface="Calibri"/>
              <a:cs typeface="Calibri"/>
            </a:endParaRPr>
          </a:p>
          <a:p>
            <a:pPr marL="7470">
              <a:spcBef>
                <a:spcPts val="194"/>
              </a:spcBef>
            </a:pPr>
            <a:r>
              <a:rPr sz="500" spc="3" dirty="0">
                <a:latin typeface="Calibri"/>
                <a:cs typeface="Calibri"/>
                <a:hlinkClick r:id="rId58"/>
              </a:rPr>
              <a:t>Other </a:t>
            </a:r>
            <a:r>
              <a:rPr sz="500" dirty="0">
                <a:latin typeface="Calibri"/>
                <a:cs typeface="Calibri"/>
                <a:hlinkClick r:id="rId58"/>
              </a:rPr>
              <a:t>sessional</a:t>
            </a:r>
            <a:r>
              <a:rPr sz="500" spc="32" dirty="0">
                <a:latin typeface="Calibri"/>
                <a:cs typeface="Calibri"/>
                <a:hlinkClick r:id="rId58"/>
              </a:rPr>
              <a:t> </a:t>
            </a:r>
            <a:r>
              <a:rPr sz="500" spc="-12" dirty="0">
                <a:latin typeface="Calibri"/>
                <a:cs typeface="Calibri"/>
                <a:hlinkClick r:id="rId58"/>
              </a:rPr>
              <a:t>committees</a:t>
            </a:r>
            <a:endParaRPr sz="500">
              <a:latin typeface="Calibri"/>
              <a:cs typeface="Calibri"/>
            </a:endParaRPr>
          </a:p>
          <a:p>
            <a:pPr marL="7470" marR="2988">
              <a:lnSpc>
                <a:spcPct val="144300"/>
              </a:lnSpc>
            </a:pPr>
            <a:r>
              <a:rPr sz="500" spc="9" dirty="0">
                <a:latin typeface="Calibri"/>
                <a:cs typeface="Calibri"/>
                <a:hlinkClick r:id="rId58"/>
              </a:rPr>
              <a:t>Standing </a:t>
            </a:r>
            <a:r>
              <a:rPr sz="500" spc="-12" dirty="0">
                <a:latin typeface="Calibri"/>
                <a:cs typeface="Calibri"/>
                <a:hlinkClick r:id="rId58"/>
              </a:rPr>
              <a:t>committees </a:t>
            </a:r>
            <a:r>
              <a:rPr sz="500" spc="15" dirty="0">
                <a:latin typeface="Calibri"/>
                <a:cs typeface="Calibri"/>
                <a:hlinkClick r:id="rId58"/>
              </a:rPr>
              <a:t>and </a:t>
            </a:r>
            <a:r>
              <a:rPr sz="500" spc="29" dirty="0">
                <a:latin typeface="Calibri"/>
                <a:cs typeface="Calibri"/>
                <a:hlinkClick r:id="rId58"/>
              </a:rPr>
              <a:t>ad </a:t>
            </a:r>
            <a:r>
              <a:rPr sz="500" spc="3" dirty="0">
                <a:latin typeface="Calibri"/>
                <a:cs typeface="Calibri"/>
                <a:hlinkClick r:id="rId58"/>
              </a:rPr>
              <a:t>hoc bodies  Other </a:t>
            </a:r>
            <a:r>
              <a:rPr sz="500" spc="6" dirty="0">
                <a:latin typeface="Calibri"/>
                <a:cs typeface="Calibri"/>
                <a:hlinkClick r:id="rId58"/>
              </a:rPr>
              <a:t>subsidiary</a:t>
            </a:r>
            <a:r>
              <a:rPr sz="500" spc="35" dirty="0">
                <a:latin typeface="Calibri"/>
                <a:cs typeface="Calibri"/>
                <a:hlinkClick r:id="rId58"/>
              </a:rPr>
              <a:t> </a:t>
            </a:r>
            <a:r>
              <a:rPr sz="500" spc="9" dirty="0">
                <a:latin typeface="Calibri"/>
                <a:cs typeface="Calibri"/>
                <a:hlinkClick r:id="rId58"/>
              </a:rPr>
              <a:t>organs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160395" y="2495826"/>
            <a:ext cx="1219947" cy="394821"/>
          </a:xfrm>
          <a:custGeom>
            <a:avLst/>
            <a:gdLst/>
            <a:ahLst/>
            <a:cxnLst/>
            <a:rect l="l" t="t" r="r" b="b"/>
            <a:pathLst>
              <a:path w="2073909" h="671195">
                <a:moveTo>
                  <a:pt x="0" y="670750"/>
                </a:moveTo>
                <a:lnTo>
                  <a:pt x="2073808" y="670750"/>
                </a:lnTo>
                <a:lnTo>
                  <a:pt x="2073808" y="0"/>
                </a:lnTo>
                <a:lnTo>
                  <a:pt x="0" y="0"/>
                </a:lnTo>
                <a:lnTo>
                  <a:pt x="0" y="670750"/>
                </a:lnTo>
                <a:close/>
              </a:path>
            </a:pathLst>
          </a:custGeom>
          <a:solidFill>
            <a:srgbClr val="E8F5FD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52" name="object 52"/>
          <p:cNvSpPr txBox="1"/>
          <p:nvPr/>
        </p:nvSpPr>
        <p:spPr>
          <a:xfrm>
            <a:off x="3217849" y="2510195"/>
            <a:ext cx="1034302" cy="300897"/>
          </a:xfrm>
          <a:prstGeom prst="rect">
            <a:avLst/>
          </a:prstGeom>
        </p:spPr>
        <p:txBody>
          <a:bodyPr vert="horz" wrap="square" lIns="0" tIns="29509" rIns="0" bIns="0" rtlCol="0">
            <a:spAutoFit/>
          </a:bodyPr>
          <a:lstStyle/>
          <a:p>
            <a:pPr marL="7470">
              <a:spcBef>
                <a:spcPts val="232"/>
              </a:spcBef>
            </a:pPr>
            <a:r>
              <a:rPr sz="676" b="1" spc="-9" dirty="0">
                <a:latin typeface="Century Gothic"/>
                <a:cs typeface="Century Gothic"/>
                <a:hlinkClick r:id="rId59"/>
              </a:rPr>
              <a:t>Advisory Subsidiary</a:t>
            </a:r>
            <a:r>
              <a:rPr sz="676" b="1" spc="-65" dirty="0">
                <a:latin typeface="Century Gothic"/>
                <a:cs typeface="Century Gothic"/>
                <a:hlinkClick r:id="rId59"/>
              </a:rPr>
              <a:t> </a:t>
            </a:r>
            <a:r>
              <a:rPr sz="676" b="1" spc="-6" dirty="0">
                <a:latin typeface="Century Gothic"/>
                <a:cs typeface="Century Gothic"/>
                <a:hlinkClick r:id="rId59"/>
              </a:rPr>
              <a:t>Body</a:t>
            </a:r>
            <a:endParaRPr sz="676">
              <a:latin typeface="Century Gothic"/>
              <a:cs typeface="Century Gothic"/>
            </a:endParaRPr>
          </a:p>
          <a:p>
            <a:pPr marL="93750" marR="228586" indent="-86654">
              <a:lnSpc>
                <a:spcPct val="101699"/>
              </a:lnSpc>
              <a:spcBef>
                <a:spcPts val="129"/>
              </a:spcBef>
            </a:pPr>
            <a:r>
              <a:rPr sz="500" spc="-3" dirty="0">
                <a:latin typeface="Calibri"/>
                <a:cs typeface="Calibri"/>
                <a:hlinkClick r:id="rId59"/>
              </a:rPr>
              <a:t>United </a:t>
            </a:r>
            <a:r>
              <a:rPr sz="500" spc="6" dirty="0">
                <a:latin typeface="Calibri"/>
                <a:cs typeface="Calibri"/>
                <a:hlinkClick r:id="rId59"/>
              </a:rPr>
              <a:t>Nations </a:t>
            </a:r>
            <a:r>
              <a:rPr sz="500" spc="3" dirty="0">
                <a:latin typeface="Calibri"/>
                <a:cs typeface="Calibri"/>
                <a:hlinkClick r:id="rId59"/>
              </a:rPr>
              <a:t>Peacebuilding  Commission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83364" y="5409741"/>
            <a:ext cx="3405841" cy="303451"/>
          </a:xfrm>
          <a:prstGeom prst="rect">
            <a:avLst/>
          </a:prstGeom>
        </p:spPr>
        <p:txBody>
          <a:bodyPr vert="horz" wrap="square" lIns="0" tIns="20544" rIns="0" bIns="0" rtlCol="0">
            <a:spAutoFit/>
          </a:bodyPr>
          <a:lstStyle/>
          <a:p>
            <a:pPr marL="7470">
              <a:spcBef>
                <a:spcPts val="162"/>
              </a:spcBef>
            </a:pPr>
            <a:r>
              <a:rPr sz="441" b="1" spc="3" dirty="0">
                <a:latin typeface="Tahoma"/>
                <a:cs typeface="Tahoma"/>
              </a:rPr>
              <a:t>NOTES: </a:t>
            </a:r>
            <a:r>
              <a:rPr sz="441" spc="9" dirty="0">
                <a:latin typeface="Calibri"/>
                <a:cs typeface="Calibri"/>
              </a:rPr>
              <a:t>Solid </a:t>
            </a:r>
            <a:r>
              <a:rPr sz="441" dirty="0">
                <a:latin typeface="Calibri"/>
                <a:cs typeface="Calibri"/>
              </a:rPr>
              <a:t>lines </a:t>
            </a:r>
            <a:r>
              <a:rPr sz="441" spc="-6" dirty="0">
                <a:latin typeface="Calibri"/>
                <a:cs typeface="Calibri"/>
              </a:rPr>
              <a:t>from </a:t>
            </a:r>
            <a:r>
              <a:rPr sz="441" spc="38" dirty="0">
                <a:latin typeface="Calibri"/>
                <a:cs typeface="Calibri"/>
              </a:rPr>
              <a:t>a </a:t>
            </a:r>
            <a:r>
              <a:rPr sz="441" spc="3" dirty="0">
                <a:latin typeface="Calibri"/>
                <a:cs typeface="Calibri"/>
              </a:rPr>
              <a:t>Principal </a:t>
            </a:r>
            <a:r>
              <a:rPr sz="441" spc="29" dirty="0">
                <a:latin typeface="Calibri"/>
                <a:cs typeface="Calibri"/>
              </a:rPr>
              <a:t>Organ </a:t>
            </a:r>
            <a:r>
              <a:rPr sz="441" dirty="0">
                <a:latin typeface="Calibri"/>
                <a:cs typeface="Calibri"/>
              </a:rPr>
              <a:t>indicate </a:t>
            </a:r>
            <a:r>
              <a:rPr sz="441" spc="38" dirty="0">
                <a:latin typeface="Calibri"/>
                <a:cs typeface="Calibri"/>
              </a:rPr>
              <a:t>a </a:t>
            </a:r>
            <a:r>
              <a:rPr sz="441" spc="-3" dirty="0">
                <a:latin typeface="Calibri"/>
                <a:cs typeface="Calibri"/>
              </a:rPr>
              <a:t>direct </a:t>
            </a:r>
            <a:r>
              <a:rPr sz="441" dirty="0">
                <a:latin typeface="Calibri"/>
                <a:cs typeface="Calibri"/>
              </a:rPr>
              <a:t>reporting relationship; </a:t>
            </a:r>
            <a:r>
              <a:rPr sz="441" spc="3" dirty="0">
                <a:latin typeface="Calibri"/>
                <a:cs typeface="Calibri"/>
              </a:rPr>
              <a:t>dashes </a:t>
            </a:r>
            <a:r>
              <a:rPr sz="441" dirty="0">
                <a:latin typeface="Calibri"/>
                <a:cs typeface="Calibri"/>
              </a:rPr>
              <a:t>indicate </a:t>
            </a:r>
            <a:r>
              <a:rPr sz="441" spc="38" dirty="0">
                <a:latin typeface="Calibri"/>
                <a:cs typeface="Calibri"/>
              </a:rPr>
              <a:t>a </a:t>
            </a:r>
            <a:r>
              <a:rPr sz="441" spc="3" dirty="0">
                <a:latin typeface="Calibri"/>
                <a:cs typeface="Calibri"/>
              </a:rPr>
              <a:t>non-subsidiary</a:t>
            </a:r>
            <a:r>
              <a:rPr sz="441" spc="79" dirty="0">
                <a:latin typeface="Calibri"/>
                <a:cs typeface="Calibri"/>
              </a:rPr>
              <a:t> </a:t>
            </a:r>
            <a:r>
              <a:rPr sz="441" dirty="0">
                <a:latin typeface="Calibri"/>
                <a:cs typeface="Calibri"/>
              </a:rPr>
              <a:t>relationship.</a:t>
            </a:r>
            <a:endParaRPr sz="441">
              <a:latin typeface="Calibri"/>
              <a:cs typeface="Calibri"/>
            </a:endParaRPr>
          </a:p>
          <a:p>
            <a:pPr marL="57147" indent="-49676">
              <a:spcBef>
                <a:spcPts val="97"/>
              </a:spcBef>
              <a:buSzPct val="84615"/>
              <a:buAutoNum type="arabicPlain"/>
              <a:tabLst>
                <a:tab pos="57520" algn="l"/>
              </a:tabLst>
            </a:pPr>
            <a:r>
              <a:rPr sz="382" spc="-3" dirty="0">
                <a:latin typeface="Calibri"/>
                <a:cs typeface="Calibri"/>
              </a:rPr>
              <a:t>The </a:t>
            </a:r>
            <a:r>
              <a:rPr sz="382" spc="35" dirty="0">
                <a:latin typeface="Calibri"/>
                <a:cs typeface="Calibri"/>
              </a:rPr>
              <a:t>UN </a:t>
            </a:r>
            <a:r>
              <a:rPr sz="382" spc="15" dirty="0">
                <a:latin typeface="Calibri"/>
                <a:cs typeface="Calibri"/>
              </a:rPr>
              <a:t>Drug </a:t>
            </a:r>
            <a:r>
              <a:rPr sz="382" dirty="0">
                <a:latin typeface="Calibri"/>
                <a:cs typeface="Calibri"/>
              </a:rPr>
              <a:t>Control </a:t>
            </a:r>
            <a:r>
              <a:rPr sz="382" spc="3" dirty="0">
                <a:latin typeface="Calibri"/>
                <a:cs typeface="Calibri"/>
              </a:rPr>
              <a:t>Programme </a:t>
            </a:r>
            <a:r>
              <a:rPr sz="382" dirty="0">
                <a:latin typeface="Calibri"/>
                <a:cs typeface="Calibri"/>
              </a:rPr>
              <a:t>is part </a:t>
            </a:r>
            <a:r>
              <a:rPr sz="382" spc="-3" dirty="0">
                <a:latin typeface="Calibri"/>
                <a:cs typeface="Calibri"/>
              </a:rPr>
              <a:t>of </a:t>
            </a:r>
            <a:r>
              <a:rPr sz="382" spc="-12" dirty="0">
                <a:latin typeface="Calibri"/>
                <a:cs typeface="Calibri"/>
              </a:rPr>
              <a:t>the </a:t>
            </a:r>
            <a:r>
              <a:rPr sz="382" spc="35" dirty="0">
                <a:latin typeface="Calibri"/>
                <a:cs typeface="Calibri"/>
              </a:rPr>
              <a:t>UN </a:t>
            </a:r>
            <a:r>
              <a:rPr sz="382" spc="6" dirty="0">
                <a:latin typeface="Calibri"/>
                <a:cs typeface="Calibri"/>
              </a:rPr>
              <a:t>Office </a:t>
            </a:r>
            <a:r>
              <a:rPr sz="382" spc="3" dirty="0">
                <a:latin typeface="Calibri"/>
                <a:cs typeface="Calibri"/>
              </a:rPr>
              <a:t>on </a:t>
            </a:r>
            <a:r>
              <a:rPr sz="382" spc="6" dirty="0">
                <a:latin typeface="Calibri"/>
                <a:cs typeface="Calibri"/>
              </a:rPr>
              <a:t>Drugs </a:t>
            </a:r>
            <a:r>
              <a:rPr sz="382" spc="15" dirty="0">
                <a:latin typeface="Calibri"/>
                <a:cs typeface="Calibri"/>
              </a:rPr>
              <a:t>and</a:t>
            </a:r>
            <a:r>
              <a:rPr sz="382" spc="59" dirty="0">
                <a:latin typeface="Calibri"/>
                <a:cs typeface="Calibri"/>
              </a:rPr>
              <a:t> </a:t>
            </a:r>
            <a:r>
              <a:rPr sz="382" spc="9" dirty="0">
                <a:latin typeface="Calibri"/>
                <a:cs typeface="Calibri"/>
              </a:rPr>
              <a:t>Crime.</a:t>
            </a:r>
            <a:endParaRPr sz="382">
              <a:latin typeface="Calibri"/>
              <a:cs typeface="Calibri"/>
            </a:endParaRPr>
          </a:p>
          <a:p>
            <a:pPr marL="57147" indent="-49676">
              <a:spcBef>
                <a:spcPts val="109"/>
              </a:spcBef>
              <a:buSzPct val="84615"/>
              <a:buAutoNum type="arabicPlain"/>
              <a:tabLst>
                <a:tab pos="57520" algn="l"/>
              </a:tabLst>
            </a:pPr>
            <a:r>
              <a:rPr sz="382" spc="29" dirty="0">
                <a:latin typeface="Calibri"/>
                <a:cs typeface="Calibri"/>
              </a:rPr>
              <a:t>UNRWA </a:t>
            </a:r>
            <a:r>
              <a:rPr sz="382" spc="15" dirty="0">
                <a:latin typeface="Calibri"/>
                <a:cs typeface="Calibri"/>
              </a:rPr>
              <a:t>and </a:t>
            </a:r>
            <a:r>
              <a:rPr sz="382" spc="9" dirty="0">
                <a:latin typeface="Calibri"/>
                <a:cs typeface="Calibri"/>
              </a:rPr>
              <a:t>UNIDIR </a:t>
            </a:r>
            <a:r>
              <a:rPr sz="382" spc="-3" dirty="0">
                <a:latin typeface="Calibri"/>
                <a:cs typeface="Calibri"/>
              </a:rPr>
              <a:t>report </a:t>
            </a:r>
            <a:r>
              <a:rPr sz="382" dirty="0">
                <a:latin typeface="Calibri"/>
                <a:cs typeface="Calibri"/>
              </a:rPr>
              <a:t>only </a:t>
            </a:r>
            <a:r>
              <a:rPr sz="382" spc="-15" dirty="0">
                <a:latin typeface="Calibri"/>
                <a:cs typeface="Calibri"/>
              </a:rPr>
              <a:t>to </a:t>
            </a:r>
            <a:r>
              <a:rPr sz="382" spc="-12" dirty="0">
                <a:latin typeface="Calibri"/>
                <a:cs typeface="Calibri"/>
              </a:rPr>
              <a:t>the</a:t>
            </a:r>
            <a:r>
              <a:rPr sz="382" spc="3" dirty="0">
                <a:latin typeface="Calibri"/>
                <a:cs typeface="Calibri"/>
              </a:rPr>
              <a:t> </a:t>
            </a:r>
            <a:r>
              <a:rPr sz="382" spc="44" dirty="0">
                <a:latin typeface="Calibri"/>
                <a:cs typeface="Calibri"/>
              </a:rPr>
              <a:t>GA.</a:t>
            </a:r>
            <a:endParaRPr sz="382">
              <a:latin typeface="Calibri"/>
              <a:cs typeface="Calibri"/>
            </a:endParaRPr>
          </a:p>
          <a:p>
            <a:pPr marL="57147" indent="-49676">
              <a:spcBef>
                <a:spcPts val="112"/>
              </a:spcBef>
              <a:buSzPct val="84615"/>
              <a:buAutoNum type="arabicPlain"/>
              <a:tabLst>
                <a:tab pos="57520" algn="l"/>
              </a:tabLst>
            </a:pPr>
            <a:r>
              <a:rPr sz="382" spc="-3" dirty="0">
                <a:latin typeface="Calibri"/>
                <a:cs typeface="Calibri"/>
              </a:rPr>
              <a:t>The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United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Nations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-3" dirty="0">
                <a:latin typeface="Calibri"/>
                <a:cs typeface="Calibri"/>
              </a:rPr>
              <a:t>Ethics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Office,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-12" dirty="0">
                <a:latin typeface="Calibri"/>
                <a:cs typeface="Calibri"/>
              </a:rPr>
              <a:t>the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United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Nations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3" dirty="0">
                <a:latin typeface="Calibri"/>
                <a:cs typeface="Calibri"/>
              </a:rPr>
              <a:t>Ombudsman’s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Office,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15" dirty="0">
                <a:latin typeface="Calibri"/>
                <a:cs typeface="Calibri"/>
              </a:rPr>
              <a:t>and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-12" dirty="0">
                <a:latin typeface="Calibri"/>
                <a:cs typeface="Calibri"/>
              </a:rPr>
              <a:t>the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Chief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-3" dirty="0">
                <a:latin typeface="Calibri"/>
                <a:cs typeface="Calibri"/>
              </a:rPr>
              <a:t>Information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Technology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Officer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-3" dirty="0">
                <a:latin typeface="Calibri"/>
                <a:cs typeface="Calibri"/>
              </a:rPr>
              <a:t>report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dirty="0">
                <a:latin typeface="Calibri"/>
                <a:cs typeface="Calibri"/>
              </a:rPr>
              <a:t>directly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-15" dirty="0">
                <a:latin typeface="Calibri"/>
                <a:cs typeface="Calibri"/>
              </a:rPr>
              <a:t>to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-12" dirty="0">
                <a:latin typeface="Calibri"/>
                <a:cs typeface="Calibri"/>
              </a:rPr>
              <a:t>the</a:t>
            </a:r>
            <a:r>
              <a:rPr sz="382" spc="21" dirty="0">
                <a:latin typeface="Calibri"/>
                <a:cs typeface="Calibri"/>
              </a:rPr>
              <a:t> </a:t>
            </a:r>
            <a:r>
              <a:rPr sz="382" spc="6" dirty="0">
                <a:latin typeface="Calibri"/>
                <a:cs typeface="Calibri"/>
              </a:rPr>
              <a:t>Secretary-General.</a:t>
            </a:r>
            <a:endParaRPr sz="382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383233" y="1541422"/>
            <a:ext cx="47079" cy="92246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55" name="object 55"/>
          <p:cNvSpPr/>
          <p:nvPr/>
        </p:nvSpPr>
        <p:spPr>
          <a:xfrm>
            <a:off x="3730371" y="1535694"/>
            <a:ext cx="47079" cy="97975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56" name="object 56"/>
          <p:cNvSpPr/>
          <p:nvPr/>
        </p:nvSpPr>
        <p:spPr>
          <a:xfrm>
            <a:off x="2935093" y="1465038"/>
            <a:ext cx="155015" cy="1131420"/>
          </a:xfrm>
          <a:custGeom>
            <a:avLst/>
            <a:gdLst/>
            <a:ahLst/>
            <a:cxnLst/>
            <a:rect l="l" t="t" r="r" b="b"/>
            <a:pathLst>
              <a:path w="263525" h="1923414">
                <a:moveTo>
                  <a:pt x="0" y="0"/>
                </a:moveTo>
                <a:lnTo>
                  <a:pt x="200469" y="0"/>
                </a:lnTo>
                <a:lnTo>
                  <a:pt x="197548" y="1923008"/>
                </a:lnTo>
                <a:lnTo>
                  <a:pt x="263283" y="1923008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57" name="object 57"/>
          <p:cNvSpPr/>
          <p:nvPr/>
        </p:nvSpPr>
        <p:spPr>
          <a:xfrm>
            <a:off x="3069954" y="2572678"/>
            <a:ext cx="64994" cy="47438"/>
          </a:xfrm>
          <a:custGeom>
            <a:avLst/>
            <a:gdLst/>
            <a:ahLst/>
            <a:cxnLst/>
            <a:rect l="l" t="t" r="r" b="b"/>
            <a:pathLst>
              <a:path w="110489" h="80645">
                <a:moveTo>
                  <a:pt x="0" y="0"/>
                </a:moveTo>
                <a:lnTo>
                  <a:pt x="34010" y="40017"/>
                </a:lnTo>
                <a:lnTo>
                  <a:pt x="0" y="80035"/>
                </a:lnTo>
                <a:lnTo>
                  <a:pt x="109969" y="400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58" name="object 58"/>
          <p:cNvSpPr/>
          <p:nvPr/>
        </p:nvSpPr>
        <p:spPr>
          <a:xfrm>
            <a:off x="3686922" y="3683082"/>
            <a:ext cx="677582" cy="172944"/>
          </a:xfrm>
          <a:custGeom>
            <a:avLst/>
            <a:gdLst/>
            <a:ahLst/>
            <a:cxnLst/>
            <a:rect l="l" t="t" r="r" b="b"/>
            <a:pathLst>
              <a:path w="1151890" h="294004">
                <a:moveTo>
                  <a:pt x="0" y="293560"/>
                </a:moveTo>
                <a:lnTo>
                  <a:pt x="1151877" y="293560"/>
                </a:lnTo>
                <a:lnTo>
                  <a:pt x="1151877" y="0"/>
                </a:lnTo>
                <a:lnTo>
                  <a:pt x="0" y="0"/>
                </a:lnTo>
                <a:lnTo>
                  <a:pt x="0" y="293560"/>
                </a:lnTo>
                <a:close/>
              </a:path>
            </a:pathLst>
          </a:custGeom>
          <a:solidFill>
            <a:srgbClr val="E8F5FD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59" name="object 59"/>
          <p:cNvSpPr txBox="1"/>
          <p:nvPr/>
        </p:nvSpPr>
        <p:spPr>
          <a:xfrm>
            <a:off x="1789568" y="2700613"/>
            <a:ext cx="1010023" cy="371142"/>
          </a:xfrm>
          <a:prstGeom prst="rect">
            <a:avLst/>
          </a:prstGeom>
        </p:spPr>
        <p:txBody>
          <a:bodyPr vert="horz" wrap="square" lIns="0" tIns="24653" rIns="0" bIns="0" rtlCol="0">
            <a:spAutoFit/>
          </a:bodyPr>
          <a:lstStyle/>
          <a:p>
            <a:pPr marL="93750" marR="3362" indent="-86654">
              <a:lnSpc>
                <a:spcPts val="612"/>
              </a:lnSpc>
              <a:spcBef>
                <a:spcPts val="194"/>
              </a:spcBef>
            </a:pPr>
            <a:r>
              <a:rPr sz="618" b="1" spc="-21" dirty="0">
                <a:latin typeface="Arial"/>
                <a:cs typeface="Arial"/>
                <a:hlinkClick r:id="rId62"/>
              </a:rPr>
              <a:t>UNDP </a:t>
            </a:r>
            <a:r>
              <a:rPr sz="500" spc="-3" dirty="0">
                <a:latin typeface="Calibri"/>
                <a:cs typeface="Calibri"/>
                <a:hlinkClick r:id="rId62"/>
              </a:rPr>
              <a:t>United </a:t>
            </a:r>
            <a:r>
              <a:rPr sz="500" spc="6" dirty="0">
                <a:latin typeface="Calibri"/>
                <a:cs typeface="Calibri"/>
                <a:hlinkClick r:id="rId62"/>
              </a:rPr>
              <a:t>Nations </a:t>
            </a:r>
            <a:r>
              <a:rPr sz="500" spc="-6" dirty="0">
                <a:latin typeface="Calibri"/>
                <a:cs typeface="Calibri"/>
                <a:hlinkClick r:id="rId62"/>
              </a:rPr>
              <a:t>Development  </a:t>
            </a:r>
            <a:r>
              <a:rPr sz="500" dirty="0">
                <a:latin typeface="Calibri"/>
                <a:cs typeface="Calibri"/>
                <a:hlinkClick r:id="rId62"/>
              </a:rPr>
              <a:t>Programme</a:t>
            </a:r>
            <a:endParaRPr sz="500">
              <a:latin typeface="Calibri"/>
              <a:cs typeface="Calibri"/>
            </a:endParaRPr>
          </a:p>
          <a:p>
            <a:pPr marL="187127" marR="2988" indent="-86654">
              <a:lnSpc>
                <a:spcPts val="612"/>
              </a:lnSpc>
              <a:spcBef>
                <a:spcPts val="253"/>
              </a:spcBef>
            </a:pPr>
            <a:r>
              <a:rPr sz="618" b="1" spc="-15" dirty="0">
                <a:latin typeface="Arial"/>
                <a:cs typeface="Arial"/>
                <a:hlinkClick r:id="rId63"/>
              </a:rPr>
              <a:t>UNIFEM </a:t>
            </a:r>
            <a:r>
              <a:rPr sz="500" spc="-3" dirty="0">
                <a:latin typeface="Calibri"/>
                <a:cs typeface="Calibri"/>
                <a:hlinkClick r:id="rId63"/>
              </a:rPr>
              <a:t>United </a:t>
            </a:r>
            <a:r>
              <a:rPr sz="500" spc="6" dirty="0">
                <a:latin typeface="Calibri"/>
                <a:cs typeface="Calibri"/>
                <a:hlinkClick r:id="rId63"/>
              </a:rPr>
              <a:t>Nations  </a:t>
            </a:r>
            <a:r>
              <a:rPr sz="500" spc="-6" dirty="0">
                <a:latin typeface="Calibri"/>
                <a:cs typeface="Calibri"/>
                <a:hlinkClick r:id="rId63"/>
              </a:rPr>
              <a:t>Development </a:t>
            </a:r>
            <a:r>
              <a:rPr sz="500" dirty="0">
                <a:latin typeface="Calibri"/>
                <a:cs typeface="Calibri"/>
                <a:hlinkClick r:id="rId63"/>
              </a:rPr>
              <a:t>Fund </a:t>
            </a:r>
            <a:r>
              <a:rPr sz="500" spc="-3" dirty="0">
                <a:latin typeface="Calibri"/>
                <a:cs typeface="Calibri"/>
                <a:hlinkClick r:id="rId63"/>
              </a:rPr>
              <a:t>for</a:t>
            </a:r>
            <a:r>
              <a:rPr sz="500" spc="59" dirty="0">
                <a:latin typeface="Calibri"/>
                <a:cs typeface="Calibri"/>
                <a:hlinkClick r:id="rId63"/>
              </a:rPr>
              <a:t> </a:t>
            </a:r>
            <a:r>
              <a:rPr sz="500" spc="3" dirty="0">
                <a:latin typeface="Calibri"/>
                <a:cs typeface="Calibri"/>
                <a:hlinkClick r:id="rId63"/>
              </a:rPr>
              <a:t>Women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789568" y="3060961"/>
            <a:ext cx="1193052" cy="611110"/>
          </a:xfrm>
          <a:prstGeom prst="rect">
            <a:avLst/>
          </a:prstGeom>
        </p:spPr>
        <p:txBody>
          <a:bodyPr vert="horz" wrap="square" lIns="0" tIns="23159" rIns="0" bIns="0" rtlCol="0">
            <a:spAutoFit/>
          </a:bodyPr>
          <a:lstStyle/>
          <a:p>
            <a:pPr marL="100473">
              <a:spcBef>
                <a:spcPts val="182"/>
              </a:spcBef>
            </a:pPr>
            <a:r>
              <a:rPr sz="618" b="1" spc="-3" dirty="0">
                <a:latin typeface="Arial"/>
                <a:cs typeface="Arial"/>
                <a:hlinkClick r:id="rId64"/>
              </a:rPr>
              <a:t>UNV </a:t>
            </a:r>
            <a:r>
              <a:rPr sz="500" spc="-3" dirty="0">
                <a:latin typeface="Calibri"/>
                <a:cs typeface="Calibri"/>
                <a:hlinkClick r:id="rId64"/>
              </a:rPr>
              <a:t>United </a:t>
            </a:r>
            <a:r>
              <a:rPr sz="500" spc="6" dirty="0">
                <a:latin typeface="Calibri"/>
                <a:cs typeface="Calibri"/>
                <a:hlinkClick r:id="rId64"/>
              </a:rPr>
              <a:t>Nations</a:t>
            </a:r>
            <a:r>
              <a:rPr sz="500" spc="9" dirty="0">
                <a:latin typeface="Calibri"/>
                <a:cs typeface="Calibri"/>
                <a:hlinkClick r:id="rId64"/>
              </a:rPr>
              <a:t> </a:t>
            </a:r>
            <a:r>
              <a:rPr sz="500" spc="-9" dirty="0">
                <a:latin typeface="Calibri"/>
                <a:cs typeface="Calibri"/>
                <a:hlinkClick r:id="rId64"/>
              </a:rPr>
              <a:t>Volunteers</a:t>
            </a:r>
            <a:endParaRPr sz="500">
              <a:latin typeface="Calibri"/>
              <a:cs typeface="Calibri"/>
            </a:endParaRPr>
          </a:p>
          <a:p>
            <a:pPr marL="187127" marR="201320" indent="-86654">
              <a:lnSpc>
                <a:spcPts val="612"/>
              </a:lnSpc>
              <a:spcBef>
                <a:spcPts val="253"/>
              </a:spcBef>
            </a:pPr>
            <a:r>
              <a:rPr sz="618" b="1" spc="-32" dirty="0">
                <a:latin typeface="Arial"/>
                <a:cs typeface="Arial"/>
                <a:hlinkClick r:id="rId65"/>
              </a:rPr>
              <a:t>UNCDF </a:t>
            </a:r>
            <a:r>
              <a:rPr sz="500" spc="-3" dirty="0">
                <a:latin typeface="Calibri"/>
                <a:cs typeface="Calibri"/>
                <a:hlinkClick r:id="rId65"/>
              </a:rPr>
              <a:t>United </a:t>
            </a:r>
            <a:r>
              <a:rPr sz="500" spc="6" dirty="0">
                <a:latin typeface="Calibri"/>
                <a:cs typeface="Calibri"/>
                <a:hlinkClick r:id="rId65"/>
              </a:rPr>
              <a:t>Nations </a:t>
            </a:r>
            <a:r>
              <a:rPr sz="500" spc="15" dirty="0">
                <a:latin typeface="Calibri"/>
                <a:cs typeface="Calibri"/>
                <a:hlinkClick r:id="rId65"/>
              </a:rPr>
              <a:t>Capital  </a:t>
            </a:r>
            <a:r>
              <a:rPr sz="500" spc="-6" dirty="0">
                <a:latin typeface="Calibri"/>
                <a:cs typeface="Calibri"/>
                <a:hlinkClick r:id="rId65"/>
              </a:rPr>
              <a:t>Development</a:t>
            </a:r>
            <a:r>
              <a:rPr sz="500" spc="18" dirty="0">
                <a:latin typeface="Calibri"/>
                <a:cs typeface="Calibri"/>
                <a:hlinkClick r:id="rId65"/>
              </a:rPr>
              <a:t> </a:t>
            </a:r>
            <a:r>
              <a:rPr sz="500" dirty="0">
                <a:latin typeface="Calibri"/>
                <a:cs typeface="Calibri"/>
                <a:hlinkClick r:id="rId65"/>
              </a:rPr>
              <a:t>Fund</a:t>
            </a:r>
            <a:endParaRPr sz="500">
              <a:latin typeface="Calibri"/>
              <a:cs typeface="Calibri"/>
            </a:endParaRPr>
          </a:p>
          <a:p>
            <a:pPr marL="7470">
              <a:spcBef>
                <a:spcPts val="124"/>
              </a:spcBef>
            </a:pPr>
            <a:r>
              <a:rPr sz="618" b="1" spc="-41" dirty="0">
                <a:latin typeface="Arial"/>
                <a:cs typeface="Arial"/>
                <a:hlinkClick r:id="rId66"/>
              </a:rPr>
              <a:t>UNFPA </a:t>
            </a:r>
            <a:r>
              <a:rPr sz="500" spc="-3" dirty="0">
                <a:latin typeface="Calibri"/>
                <a:cs typeface="Calibri"/>
                <a:hlinkClick r:id="rId66"/>
              </a:rPr>
              <a:t>United </a:t>
            </a:r>
            <a:r>
              <a:rPr sz="500" spc="6" dirty="0">
                <a:latin typeface="Calibri"/>
                <a:cs typeface="Calibri"/>
                <a:hlinkClick r:id="rId66"/>
              </a:rPr>
              <a:t>Nations </a:t>
            </a:r>
            <a:r>
              <a:rPr sz="500" dirty="0">
                <a:latin typeface="Calibri"/>
                <a:cs typeface="Calibri"/>
                <a:hlinkClick r:id="rId66"/>
              </a:rPr>
              <a:t>Population</a:t>
            </a:r>
            <a:r>
              <a:rPr sz="500" spc="62" dirty="0">
                <a:latin typeface="Calibri"/>
                <a:cs typeface="Calibri"/>
                <a:hlinkClick r:id="rId66"/>
              </a:rPr>
              <a:t> </a:t>
            </a:r>
            <a:r>
              <a:rPr sz="500" dirty="0">
                <a:latin typeface="Calibri"/>
                <a:cs typeface="Calibri"/>
                <a:hlinkClick r:id="rId66"/>
              </a:rPr>
              <a:t>Fund</a:t>
            </a:r>
            <a:endParaRPr sz="500">
              <a:latin typeface="Calibri"/>
              <a:cs typeface="Calibri"/>
            </a:endParaRPr>
          </a:p>
          <a:p>
            <a:pPr marL="85533" marR="2988" indent="-78436">
              <a:lnSpc>
                <a:spcPts val="612"/>
              </a:lnSpc>
              <a:spcBef>
                <a:spcPts val="255"/>
              </a:spcBef>
            </a:pPr>
            <a:r>
              <a:rPr sz="618" b="1" spc="-32" dirty="0">
                <a:latin typeface="Arial"/>
                <a:cs typeface="Arial"/>
                <a:hlinkClick r:id="rId67"/>
              </a:rPr>
              <a:t>UNHCR </a:t>
            </a:r>
            <a:r>
              <a:rPr sz="500" spc="9" dirty="0">
                <a:latin typeface="Calibri"/>
                <a:cs typeface="Calibri"/>
                <a:hlinkClick r:id="rId67"/>
              </a:rPr>
              <a:t>Office </a:t>
            </a:r>
            <a:r>
              <a:rPr sz="500" spc="-3" dirty="0">
                <a:latin typeface="Calibri"/>
                <a:cs typeface="Calibri"/>
                <a:hlinkClick r:id="rId67"/>
              </a:rPr>
              <a:t>of </a:t>
            </a:r>
            <a:r>
              <a:rPr sz="500" spc="-18" dirty="0">
                <a:latin typeface="Calibri"/>
                <a:cs typeface="Calibri"/>
                <a:hlinkClick r:id="rId67"/>
              </a:rPr>
              <a:t>the </a:t>
            </a:r>
            <a:r>
              <a:rPr sz="500" spc="-3" dirty="0">
                <a:latin typeface="Calibri"/>
                <a:cs typeface="Calibri"/>
                <a:hlinkClick r:id="rId67"/>
              </a:rPr>
              <a:t>United </a:t>
            </a:r>
            <a:r>
              <a:rPr sz="500" spc="6" dirty="0">
                <a:latin typeface="Calibri"/>
                <a:cs typeface="Calibri"/>
                <a:hlinkClick r:id="rId67"/>
              </a:rPr>
              <a:t>Nations </a:t>
            </a:r>
            <a:r>
              <a:rPr sz="500" spc="18" dirty="0">
                <a:latin typeface="Calibri"/>
                <a:cs typeface="Calibri"/>
                <a:hlinkClick r:id="rId67"/>
              </a:rPr>
              <a:t>High  </a:t>
            </a:r>
            <a:r>
              <a:rPr sz="500" dirty="0">
                <a:latin typeface="Calibri"/>
                <a:cs typeface="Calibri"/>
                <a:hlinkClick r:id="rId67"/>
              </a:rPr>
              <a:t>Commissioner </a:t>
            </a:r>
            <a:r>
              <a:rPr sz="500" spc="-3" dirty="0">
                <a:latin typeface="Calibri"/>
                <a:cs typeface="Calibri"/>
                <a:hlinkClick r:id="rId67"/>
              </a:rPr>
              <a:t>for</a:t>
            </a:r>
            <a:r>
              <a:rPr sz="500" spc="38" dirty="0">
                <a:latin typeface="Calibri"/>
                <a:cs typeface="Calibri"/>
                <a:hlinkClick r:id="rId67"/>
              </a:rPr>
              <a:t> </a:t>
            </a:r>
            <a:r>
              <a:rPr sz="500" dirty="0">
                <a:latin typeface="Calibri"/>
                <a:cs typeface="Calibri"/>
                <a:hlinkClick r:id="rId67"/>
              </a:rPr>
              <a:t>Refugees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077295" y="3032323"/>
            <a:ext cx="1100044" cy="580141"/>
          </a:xfrm>
          <a:prstGeom prst="rect">
            <a:avLst/>
          </a:prstGeom>
        </p:spPr>
        <p:txBody>
          <a:bodyPr vert="horz" wrap="square" lIns="0" tIns="23159" rIns="0" bIns="0" rtlCol="0">
            <a:spAutoFit/>
          </a:bodyPr>
          <a:lstStyle/>
          <a:p>
            <a:pPr marL="7470">
              <a:spcBef>
                <a:spcPts val="182"/>
              </a:spcBef>
            </a:pPr>
            <a:r>
              <a:rPr sz="618" b="1" spc="-35" dirty="0">
                <a:latin typeface="Arial"/>
                <a:cs typeface="Arial"/>
                <a:hlinkClick r:id="rId68"/>
              </a:rPr>
              <a:t>WFP </a:t>
            </a:r>
            <a:r>
              <a:rPr sz="500" spc="9" dirty="0">
                <a:latin typeface="Calibri"/>
                <a:cs typeface="Calibri"/>
                <a:hlinkClick r:id="rId68"/>
              </a:rPr>
              <a:t>World </a:t>
            </a:r>
            <a:r>
              <a:rPr sz="500" spc="6" dirty="0">
                <a:latin typeface="Calibri"/>
                <a:cs typeface="Calibri"/>
                <a:hlinkClick r:id="rId68"/>
              </a:rPr>
              <a:t>Food</a:t>
            </a:r>
            <a:r>
              <a:rPr sz="500" spc="3" dirty="0">
                <a:latin typeface="Calibri"/>
                <a:cs typeface="Calibri"/>
                <a:hlinkClick r:id="rId68"/>
              </a:rPr>
              <a:t> </a:t>
            </a:r>
            <a:r>
              <a:rPr sz="500" dirty="0">
                <a:latin typeface="Calibri"/>
                <a:cs typeface="Calibri"/>
                <a:hlinkClick r:id="rId68"/>
              </a:rPr>
              <a:t>Programme</a:t>
            </a:r>
            <a:endParaRPr sz="500">
              <a:latin typeface="Calibri"/>
              <a:cs typeface="Calibri"/>
            </a:endParaRPr>
          </a:p>
          <a:p>
            <a:pPr marL="93750" marR="10085" indent="-86654">
              <a:lnSpc>
                <a:spcPts val="612"/>
              </a:lnSpc>
              <a:spcBef>
                <a:spcPts val="253"/>
              </a:spcBef>
            </a:pPr>
            <a:r>
              <a:rPr sz="618" b="1" spc="-9" dirty="0">
                <a:latin typeface="Arial"/>
                <a:cs typeface="Arial"/>
                <a:hlinkClick r:id="rId69"/>
              </a:rPr>
              <a:t>UNRWA</a:t>
            </a:r>
            <a:r>
              <a:rPr sz="662" spc="-13" baseline="14814" dirty="0">
                <a:latin typeface="Calibri"/>
                <a:cs typeface="Calibri"/>
                <a:hlinkClick r:id="rId69"/>
              </a:rPr>
              <a:t>2 </a:t>
            </a:r>
            <a:r>
              <a:rPr sz="500" spc="-3" dirty="0">
                <a:latin typeface="Calibri"/>
                <a:cs typeface="Calibri"/>
                <a:hlinkClick r:id="rId69"/>
              </a:rPr>
              <a:t>United </a:t>
            </a:r>
            <a:r>
              <a:rPr sz="500" spc="6" dirty="0">
                <a:latin typeface="Calibri"/>
                <a:cs typeface="Calibri"/>
                <a:hlinkClick r:id="rId69"/>
              </a:rPr>
              <a:t>Nations </a:t>
            </a:r>
            <a:r>
              <a:rPr sz="500" spc="-6" dirty="0">
                <a:latin typeface="Calibri"/>
                <a:cs typeface="Calibri"/>
                <a:hlinkClick r:id="rId69"/>
              </a:rPr>
              <a:t>Relief </a:t>
            </a:r>
            <a:r>
              <a:rPr sz="500" spc="15" dirty="0">
                <a:latin typeface="Calibri"/>
                <a:cs typeface="Calibri"/>
                <a:hlinkClick r:id="rId69"/>
              </a:rPr>
              <a:t>and  </a:t>
            </a:r>
            <a:r>
              <a:rPr sz="500" spc="6" dirty="0">
                <a:latin typeface="Calibri"/>
                <a:cs typeface="Calibri"/>
                <a:hlinkClick r:id="rId69"/>
              </a:rPr>
              <a:t>Works </a:t>
            </a:r>
            <a:r>
              <a:rPr sz="500" spc="18" dirty="0">
                <a:latin typeface="Calibri"/>
                <a:cs typeface="Calibri"/>
                <a:hlinkClick r:id="rId69"/>
              </a:rPr>
              <a:t>Agency </a:t>
            </a:r>
            <a:r>
              <a:rPr sz="500" spc="-3" dirty="0">
                <a:latin typeface="Calibri"/>
                <a:cs typeface="Calibri"/>
                <a:hlinkClick r:id="rId69"/>
              </a:rPr>
              <a:t>for </a:t>
            </a:r>
            <a:r>
              <a:rPr sz="500" spc="-6" dirty="0">
                <a:latin typeface="Calibri"/>
                <a:cs typeface="Calibri"/>
                <a:hlinkClick r:id="rId69"/>
              </a:rPr>
              <a:t>Palestine </a:t>
            </a:r>
            <a:r>
              <a:rPr sz="500" dirty="0">
                <a:latin typeface="Calibri"/>
                <a:cs typeface="Calibri"/>
                <a:hlinkClick r:id="rId69"/>
              </a:rPr>
              <a:t>Refugees  </a:t>
            </a:r>
            <a:r>
              <a:rPr sz="500" spc="3" dirty="0">
                <a:latin typeface="Calibri"/>
                <a:cs typeface="Calibri"/>
                <a:hlinkClick r:id="rId69"/>
              </a:rPr>
              <a:t>in </a:t>
            </a:r>
            <a:r>
              <a:rPr sz="500" spc="-18" dirty="0">
                <a:latin typeface="Calibri"/>
                <a:cs typeface="Calibri"/>
                <a:hlinkClick r:id="rId69"/>
              </a:rPr>
              <a:t>the </a:t>
            </a:r>
            <a:r>
              <a:rPr sz="500" spc="24" dirty="0">
                <a:latin typeface="Calibri"/>
                <a:cs typeface="Calibri"/>
                <a:hlinkClick r:id="rId69"/>
              </a:rPr>
              <a:t>Near</a:t>
            </a:r>
            <a:r>
              <a:rPr sz="500" spc="-18" dirty="0">
                <a:latin typeface="Calibri"/>
                <a:cs typeface="Calibri"/>
                <a:hlinkClick r:id="rId69"/>
              </a:rPr>
              <a:t> </a:t>
            </a:r>
            <a:r>
              <a:rPr sz="500" dirty="0">
                <a:latin typeface="Calibri"/>
                <a:cs typeface="Calibri"/>
                <a:hlinkClick r:id="rId69"/>
              </a:rPr>
              <a:t>East</a:t>
            </a:r>
            <a:endParaRPr sz="500">
              <a:latin typeface="Calibri"/>
              <a:cs typeface="Calibri"/>
            </a:endParaRPr>
          </a:p>
          <a:p>
            <a:pPr marL="93750" marR="2988" indent="-86654">
              <a:lnSpc>
                <a:spcPts val="612"/>
              </a:lnSpc>
              <a:spcBef>
                <a:spcPts val="253"/>
              </a:spcBef>
            </a:pPr>
            <a:r>
              <a:rPr sz="618" b="1" spc="-29" dirty="0">
                <a:latin typeface="Arial"/>
                <a:cs typeface="Arial"/>
                <a:hlinkClick r:id="rId70"/>
              </a:rPr>
              <a:t>UN-HABITAT </a:t>
            </a:r>
            <a:r>
              <a:rPr sz="500" spc="-3" dirty="0">
                <a:latin typeface="Calibri"/>
                <a:cs typeface="Calibri"/>
                <a:hlinkClick r:id="rId70"/>
              </a:rPr>
              <a:t>United </a:t>
            </a:r>
            <a:r>
              <a:rPr sz="500" spc="6" dirty="0">
                <a:latin typeface="Calibri"/>
                <a:cs typeface="Calibri"/>
                <a:hlinkClick r:id="rId70"/>
              </a:rPr>
              <a:t>Nations Human  </a:t>
            </a:r>
            <a:r>
              <a:rPr sz="500" spc="-15" dirty="0">
                <a:latin typeface="Calibri"/>
                <a:cs typeface="Calibri"/>
                <a:hlinkClick r:id="rId70"/>
              </a:rPr>
              <a:t>Settlements</a:t>
            </a:r>
            <a:r>
              <a:rPr sz="500" spc="18" dirty="0">
                <a:latin typeface="Calibri"/>
                <a:cs typeface="Calibri"/>
                <a:hlinkClick r:id="rId70"/>
              </a:rPr>
              <a:t> </a:t>
            </a:r>
            <a:r>
              <a:rPr sz="500" dirty="0">
                <a:latin typeface="Calibri"/>
                <a:cs typeface="Calibri"/>
                <a:hlinkClick r:id="rId70"/>
              </a:rPr>
              <a:t>Programme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814038" y="3912272"/>
            <a:ext cx="1033182" cy="371142"/>
          </a:xfrm>
          <a:prstGeom prst="rect">
            <a:avLst/>
          </a:prstGeom>
        </p:spPr>
        <p:txBody>
          <a:bodyPr vert="horz" wrap="square" lIns="0" tIns="24653" rIns="0" bIns="0" rtlCol="0">
            <a:spAutoFit/>
          </a:bodyPr>
          <a:lstStyle/>
          <a:p>
            <a:pPr marL="93750" marR="62376" indent="-86654">
              <a:lnSpc>
                <a:spcPts val="612"/>
              </a:lnSpc>
              <a:spcBef>
                <a:spcPts val="194"/>
              </a:spcBef>
            </a:pPr>
            <a:r>
              <a:rPr sz="618" b="1" spc="-26" dirty="0">
                <a:latin typeface="Arial"/>
                <a:cs typeface="Arial"/>
                <a:hlinkClick r:id="rId71"/>
              </a:rPr>
              <a:t>UNRISD </a:t>
            </a:r>
            <a:r>
              <a:rPr sz="500" spc="-3" dirty="0">
                <a:latin typeface="Calibri"/>
                <a:cs typeface="Calibri"/>
                <a:hlinkClick r:id="rId71"/>
              </a:rPr>
              <a:t>United </a:t>
            </a:r>
            <a:r>
              <a:rPr sz="500" spc="6" dirty="0">
                <a:latin typeface="Calibri"/>
                <a:cs typeface="Calibri"/>
                <a:hlinkClick r:id="rId71"/>
              </a:rPr>
              <a:t>Nations </a:t>
            </a:r>
            <a:r>
              <a:rPr sz="500" dirty="0">
                <a:latin typeface="Calibri"/>
                <a:cs typeface="Calibri"/>
                <a:hlinkClick r:id="rId71"/>
              </a:rPr>
              <a:t>Research  </a:t>
            </a:r>
            <a:r>
              <a:rPr sz="500" spc="-21" dirty="0">
                <a:latin typeface="Calibri"/>
                <a:cs typeface="Calibri"/>
                <a:hlinkClick r:id="rId71"/>
              </a:rPr>
              <a:t>Institute </a:t>
            </a:r>
            <a:r>
              <a:rPr sz="500" spc="-3" dirty="0">
                <a:latin typeface="Calibri"/>
                <a:cs typeface="Calibri"/>
                <a:hlinkClick r:id="rId71"/>
              </a:rPr>
              <a:t>for </a:t>
            </a:r>
            <a:r>
              <a:rPr sz="500" spc="15" dirty="0">
                <a:latin typeface="Calibri"/>
                <a:cs typeface="Calibri"/>
                <a:hlinkClick r:id="rId71"/>
              </a:rPr>
              <a:t>Social</a:t>
            </a:r>
            <a:r>
              <a:rPr sz="500" dirty="0">
                <a:latin typeface="Calibri"/>
                <a:cs typeface="Calibri"/>
                <a:hlinkClick r:id="rId71"/>
              </a:rPr>
              <a:t> </a:t>
            </a:r>
            <a:r>
              <a:rPr sz="500" spc="-6" dirty="0">
                <a:latin typeface="Calibri"/>
                <a:cs typeface="Calibri"/>
                <a:hlinkClick r:id="rId71"/>
              </a:rPr>
              <a:t>Development</a:t>
            </a:r>
            <a:endParaRPr sz="500">
              <a:latin typeface="Calibri"/>
              <a:cs typeface="Calibri"/>
            </a:endParaRPr>
          </a:p>
          <a:p>
            <a:pPr marL="93750" marR="2988" indent="-86654">
              <a:lnSpc>
                <a:spcPts val="612"/>
              </a:lnSpc>
              <a:spcBef>
                <a:spcPts val="253"/>
              </a:spcBef>
            </a:pPr>
            <a:r>
              <a:rPr sz="618" b="1" spc="-9" dirty="0">
                <a:latin typeface="Arial"/>
                <a:cs typeface="Arial"/>
                <a:hlinkClick r:id="rId72"/>
              </a:rPr>
              <a:t>UNIDIR</a:t>
            </a:r>
            <a:r>
              <a:rPr sz="662" spc="-13" baseline="14814" dirty="0">
                <a:latin typeface="Calibri"/>
                <a:cs typeface="Calibri"/>
                <a:hlinkClick r:id="rId72"/>
              </a:rPr>
              <a:t>2 </a:t>
            </a:r>
            <a:r>
              <a:rPr sz="500" spc="-3" dirty="0">
                <a:latin typeface="Calibri"/>
                <a:cs typeface="Calibri"/>
                <a:hlinkClick r:id="rId72"/>
              </a:rPr>
              <a:t>United </a:t>
            </a:r>
            <a:r>
              <a:rPr sz="500" spc="6" dirty="0">
                <a:latin typeface="Calibri"/>
                <a:cs typeface="Calibri"/>
                <a:hlinkClick r:id="rId72"/>
              </a:rPr>
              <a:t>Nations </a:t>
            </a:r>
            <a:r>
              <a:rPr sz="500" spc="-21" dirty="0">
                <a:latin typeface="Calibri"/>
                <a:cs typeface="Calibri"/>
                <a:hlinkClick r:id="rId72"/>
              </a:rPr>
              <a:t>Institute </a:t>
            </a:r>
            <a:r>
              <a:rPr sz="500" spc="-3" dirty="0">
                <a:latin typeface="Calibri"/>
                <a:cs typeface="Calibri"/>
                <a:hlinkClick r:id="rId72"/>
              </a:rPr>
              <a:t>for  </a:t>
            </a:r>
            <a:r>
              <a:rPr sz="500" dirty="0">
                <a:latin typeface="Calibri"/>
                <a:cs typeface="Calibri"/>
                <a:hlinkClick r:id="rId72"/>
              </a:rPr>
              <a:t>Disarmament</a:t>
            </a:r>
            <a:r>
              <a:rPr sz="500" spc="18" dirty="0">
                <a:latin typeface="Calibri"/>
                <a:cs typeface="Calibri"/>
                <a:hlinkClick r:id="rId72"/>
              </a:rPr>
              <a:t> </a:t>
            </a:r>
            <a:r>
              <a:rPr sz="500" dirty="0">
                <a:latin typeface="Calibri"/>
                <a:cs typeface="Calibri"/>
                <a:hlinkClick r:id="rId72"/>
              </a:rPr>
              <a:t>Research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134229" y="3912273"/>
            <a:ext cx="1168773" cy="255726"/>
          </a:xfrm>
          <a:prstGeom prst="rect">
            <a:avLst/>
          </a:prstGeom>
        </p:spPr>
        <p:txBody>
          <a:bodyPr vert="horz" wrap="square" lIns="0" tIns="24653" rIns="0" bIns="0" rtlCol="0">
            <a:spAutoFit/>
          </a:bodyPr>
          <a:lstStyle/>
          <a:p>
            <a:pPr marL="93750" marR="2988" indent="-86654">
              <a:lnSpc>
                <a:spcPts val="612"/>
              </a:lnSpc>
              <a:spcBef>
                <a:spcPts val="194"/>
              </a:spcBef>
            </a:pPr>
            <a:r>
              <a:rPr sz="618" b="1" spc="-21" dirty="0">
                <a:latin typeface="Arial"/>
                <a:cs typeface="Arial"/>
                <a:hlinkClick r:id="rId73"/>
              </a:rPr>
              <a:t>UN-INSTRAW </a:t>
            </a:r>
            <a:r>
              <a:rPr sz="500" spc="-3" dirty="0">
                <a:latin typeface="Calibri"/>
                <a:cs typeface="Calibri"/>
                <a:hlinkClick r:id="rId73"/>
              </a:rPr>
              <a:t>United </a:t>
            </a:r>
            <a:r>
              <a:rPr sz="500" spc="6" dirty="0">
                <a:latin typeface="Calibri"/>
                <a:cs typeface="Calibri"/>
                <a:hlinkClick r:id="rId73"/>
              </a:rPr>
              <a:t>Nations  </a:t>
            </a:r>
            <a:r>
              <a:rPr sz="500" spc="-3" dirty="0">
                <a:latin typeface="Calibri"/>
                <a:cs typeface="Calibri"/>
                <a:hlinkClick r:id="rId73"/>
              </a:rPr>
              <a:t>International </a:t>
            </a:r>
            <a:r>
              <a:rPr sz="500" dirty="0">
                <a:latin typeface="Calibri"/>
                <a:cs typeface="Calibri"/>
                <a:hlinkClick r:id="rId73"/>
              </a:rPr>
              <a:t>Research </a:t>
            </a:r>
            <a:r>
              <a:rPr sz="500" spc="15" dirty="0">
                <a:latin typeface="Calibri"/>
                <a:cs typeface="Calibri"/>
                <a:hlinkClick r:id="rId73"/>
              </a:rPr>
              <a:t>and </a:t>
            </a:r>
            <a:r>
              <a:rPr sz="500" dirty="0">
                <a:latin typeface="Calibri"/>
                <a:cs typeface="Calibri"/>
                <a:hlinkClick r:id="rId73"/>
              </a:rPr>
              <a:t>Training  </a:t>
            </a:r>
            <a:r>
              <a:rPr sz="500" spc="-21" dirty="0">
                <a:latin typeface="Calibri"/>
                <a:cs typeface="Calibri"/>
                <a:hlinkClick r:id="rId73"/>
              </a:rPr>
              <a:t>Institute </a:t>
            </a:r>
            <a:r>
              <a:rPr sz="500" spc="-3" dirty="0">
                <a:latin typeface="Calibri"/>
                <a:cs typeface="Calibri"/>
                <a:hlinkClick r:id="rId73"/>
              </a:rPr>
              <a:t>for </a:t>
            </a:r>
            <a:r>
              <a:rPr sz="500" spc="-18" dirty="0">
                <a:latin typeface="Calibri"/>
                <a:cs typeface="Calibri"/>
                <a:hlinkClick r:id="rId73"/>
              </a:rPr>
              <a:t>the </a:t>
            </a:r>
            <a:r>
              <a:rPr sz="500" dirty="0">
                <a:latin typeface="Calibri"/>
                <a:cs typeface="Calibri"/>
                <a:hlinkClick r:id="rId73"/>
              </a:rPr>
              <a:t>Advancement </a:t>
            </a:r>
            <a:r>
              <a:rPr sz="500" spc="-3" dirty="0">
                <a:latin typeface="Calibri"/>
                <a:cs typeface="Calibri"/>
                <a:hlinkClick r:id="rId73"/>
              </a:rPr>
              <a:t>of</a:t>
            </a:r>
            <a:r>
              <a:rPr sz="500" spc="-44" dirty="0">
                <a:latin typeface="Calibri"/>
                <a:cs typeface="Calibri"/>
                <a:hlinkClick r:id="rId73"/>
              </a:rPr>
              <a:t> </a:t>
            </a:r>
            <a:r>
              <a:rPr sz="500" spc="3" dirty="0">
                <a:latin typeface="Calibri"/>
                <a:cs typeface="Calibri"/>
                <a:hlinkClick r:id="rId73"/>
              </a:rPr>
              <a:t>Women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469560" y="4519403"/>
            <a:ext cx="1566209" cy="226389"/>
          </a:xfrm>
          <a:prstGeom prst="rect">
            <a:avLst/>
          </a:prstGeom>
        </p:spPr>
        <p:txBody>
          <a:bodyPr vert="horz" wrap="square" lIns="0" tIns="23159" rIns="0" bIns="0" rtlCol="0">
            <a:spAutoFit/>
          </a:bodyPr>
          <a:lstStyle/>
          <a:p>
            <a:pPr marL="7470">
              <a:spcBef>
                <a:spcPts val="182"/>
              </a:spcBef>
            </a:pPr>
            <a:r>
              <a:rPr sz="618" b="1" spc="-44" dirty="0">
                <a:latin typeface="Arial"/>
                <a:cs typeface="Arial"/>
                <a:hlinkClick r:id="rId74"/>
              </a:rPr>
              <a:t>UNSSC </a:t>
            </a:r>
            <a:r>
              <a:rPr sz="500" spc="-3" dirty="0">
                <a:latin typeface="Calibri"/>
                <a:cs typeface="Calibri"/>
                <a:hlinkClick r:id="rId74"/>
              </a:rPr>
              <a:t>United </a:t>
            </a:r>
            <a:r>
              <a:rPr sz="500" spc="6" dirty="0">
                <a:latin typeface="Calibri"/>
                <a:cs typeface="Calibri"/>
                <a:hlinkClick r:id="rId74"/>
              </a:rPr>
              <a:t>Nations </a:t>
            </a:r>
            <a:r>
              <a:rPr sz="500" spc="-3" dirty="0">
                <a:latin typeface="Calibri"/>
                <a:cs typeface="Calibri"/>
                <a:hlinkClick r:id="rId74"/>
              </a:rPr>
              <a:t>System </a:t>
            </a:r>
            <a:r>
              <a:rPr sz="500" dirty="0">
                <a:latin typeface="Calibri"/>
                <a:cs typeface="Calibri"/>
                <a:hlinkClick r:id="rId74"/>
              </a:rPr>
              <a:t>Staff</a:t>
            </a:r>
            <a:r>
              <a:rPr sz="500" spc="94" dirty="0">
                <a:latin typeface="Calibri"/>
                <a:cs typeface="Calibri"/>
                <a:hlinkClick r:id="rId74"/>
              </a:rPr>
              <a:t> </a:t>
            </a:r>
            <a:r>
              <a:rPr sz="500" spc="9" dirty="0">
                <a:latin typeface="Calibri"/>
                <a:cs typeface="Calibri"/>
                <a:hlinkClick r:id="rId74"/>
              </a:rPr>
              <a:t>College</a:t>
            </a:r>
            <a:endParaRPr sz="500">
              <a:latin typeface="Calibri"/>
              <a:cs typeface="Calibri"/>
            </a:endParaRPr>
          </a:p>
          <a:p>
            <a:pPr marL="7470">
              <a:spcBef>
                <a:spcPts val="124"/>
              </a:spcBef>
            </a:pPr>
            <a:r>
              <a:rPr sz="618" b="1" spc="-15" dirty="0">
                <a:latin typeface="Arial"/>
                <a:cs typeface="Arial"/>
                <a:hlinkClick r:id="rId75"/>
              </a:rPr>
              <a:t>UNAIDS </a:t>
            </a:r>
            <a:r>
              <a:rPr sz="500" spc="-3" dirty="0">
                <a:latin typeface="Calibri"/>
                <a:cs typeface="Calibri"/>
                <a:hlinkClick r:id="rId75"/>
              </a:rPr>
              <a:t>Joint United </a:t>
            </a:r>
            <a:r>
              <a:rPr sz="500" spc="6" dirty="0">
                <a:latin typeface="Calibri"/>
                <a:cs typeface="Calibri"/>
                <a:hlinkClick r:id="rId75"/>
              </a:rPr>
              <a:t>Nations </a:t>
            </a:r>
            <a:r>
              <a:rPr sz="500" dirty="0">
                <a:latin typeface="Calibri"/>
                <a:cs typeface="Calibri"/>
                <a:hlinkClick r:id="rId75"/>
              </a:rPr>
              <a:t>Programme on</a:t>
            </a:r>
            <a:r>
              <a:rPr sz="500" spc="103" dirty="0">
                <a:latin typeface="Calibri"/>
                <a:cs typeface="Calibri"/>
                <a:hlinkClick r:id="rId75"/>
              </a:rPr>
              <a:t> </a:t>
            </a:r>
            <a:r>
              <a:rPr sz="500" spc="29" dirty="0">
                <a:latin typeface="Calibri"/>
                <a:cs typeface="Calibri"/>
                <a:hlinkClick r:id="rId75"/>
              </a:rPr>
              <a:t>HIV/AIDS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359089" y="2972058"/>
            <a:ext cx="0" cy="1882588"/>
          </a:xfrm>
          <a:custGeom>
            <a:avLst/>
            <a:gdLst/>
            <a:ahLst/>
            <a:cxnLst/>
            <a:rect l="l" t="t" r="r" b="b"/>
            <a:pathLst>
              <a:path h="3200400">
                <a:moveTo>
                  <a:pt x="0" y="0"/>
                </a:moveTo>
                <a:lnTo>
                  <a:pt x="0" y="3200323"/>
                </a:lnTo>
              </a:path>
            </a:pathLst>
          </a:custGeom>
          <a:ln w="18402">
            <a:solidFill>
              <a:srgbClr val="B4D5F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66" name="object 66"/>
          <p:cNvSpPr/>
          <p:nvPr/>
        </p:nvSpPr>
        <p:spPr>
          <a:xfrm>
            <a:off x="1634164" y="1443394"/>
            <a:ext cx="1613274" cy="1156821"/>
          </a:xfrm>
          <a:custGeom>
            <a:avLst/>
            <a:gdLst/>
            <a:ahLst/>
            <a:cxnLst/>
            <a:rect l="l" t="t" r="r" b="b"/>
            <a:pathLst>
              <a:path w="2742565" h="1966595">
                <a:moveTo>
                  <a:pt x="2742247" y="0"/>
                </a:moveTo>
                <a:lnTo>
                  <a:pt x="2526398" y="0"/>
                </a:lnTo>
                <a:lnTo>
                  <a:pt x="2526398" y="1694814"/>
                </a:lnTo>
                <a:lnTo>
                  <a:pt x="0" y="1694814"/>
                </a:lnTo>
                <a:lnTo>
                  <a:pt x="0" y="1966036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67" name="object 67"/>
          <p:cNvSpPr/>
          <p:nvPr/>
        </p:nvSpPr>
        <p:spPr>
          <a:xfrm>
            <a:off x="1610625" y="2579875"/>
            <a:ext cx="47079" cy="64688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68" name="object 68"/>
          <p:cNvSpPr txBox="1"/>
          <p:nvPr/>
        </p:nvSpPr>
        <p:spPr>
          <a:xfrm>
            <a:off x="505013" y="1642441"/>
            <a:ext cx="2185894" cy="240164"/>
          </a:xfrm>
          <a:prstGeom prst="rect">
            <a:avLst/>
          </a:prstGeom>
        </p:spPr>
        <p:txBody>
          <a:bodyPr vert="horz" wrap="square" lIns="0" tIns="7844" rIns="0" bIns="0" rtlCol="0">
            <a:spAutoFit/>
          </a:bodyPr>
          <a:lstStyle/>
          <a:p>
            <a:pPr marL="786232">
              <a:spcBef>
                <a:spcPts val="62"/>
              </a:spcBef>
            </a:pPr>
            <a:r>
              <a:rPr sz="676" b="1" spc="-9" dirty="0">
                <a:latin typeface="Century Gothic"/>
                <a:cs typeface="Century Gothic"/>
              </a:rPr>
              <a:t>Subsidiary</a:t>
            </a:r>
            <a:r>
              <a:rPr sz="676" b="1" spc="-24" dirty="0">
                <a:latin typeface="Century Gothic"/>
                <a:cs typeface="Century Gothic"/>
              </a:rPr>
              <a:t> </a:t>
            </a:r>
            <a:r>
              <a:rPr sz="676" b="1" spc="-9" dirty="0">
                <a:latin typeface="Century Gothic"/>
                <a:cs typeface="Century Gothic"/>
              </a:rPr>
              <a:t>Bodies</a:t>
            </a:r>
            <a:endParaRPr sz="676">
              <a:latin typeface="Century Gothic"/>
              <a:cs typeface="Century Gothic"/>
            </a:endParaRPr>
          </a:p>
          <a:p>
            <a:pPr>
              <a:spcBef>
                <a:spcPts val="382"/>
              </a:spcBef>
              <a:tabLst>
                <a:tab pos="1178788" algn="l"/>
              </a:tabLst>
            </a:pPr>
            <a:r>
              <a:rPr sz="500" dirty="0">
                <a:latin typeface="Calibri"/>
                <a:cs typeface="Calibri"/>
              </a:rPr>
              <a:t>Military</a:t>
            </a:r>
            <a:r>
              <a:rPr sz="500" spc="29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Staff</a:t>
            </a:r>
            <a:r>
              <a:rPr sz="500" spc="29" dirty="0">
                <a:latin typeface="Calibri"/>
                <a:cs typeface="Calibri"/>
              </a:rPr>
              <a:t> </a:t>
            </a:r>
            <a:r>
              <a:rPr sz="500" spc="-6" dirty="0">
                <a:latin typeface="Calibri"/>
                <a:cs typeface="Calibri"/>
              </a:rPr>
              <a:t>Committee	</a:t>
            </a:r>
            <a:r>
              <a:rPr sz="500" spc="-3" dirty="0">
                <a:latin typeface="Calibri"/>
                <a:cs typeface="Calibri"/>
                <a:hlinkClick r:id="rId14"/>
              </a:rPr>
              <a:t>International </a:t>
            </a:r>
            <a:r>
              <a:rPr sz="500" spc="9" dirty="0">
                <a:latin typeface="Calibri"/>
                <a:cs typeface="Calibri"/>
                <a:hlinkClick r:id="rId14"/>
              </a:rPr>
              <a:t>Criminal </a:t>
            </a:r>
            <a:r>
              <a:rPr sz="500" spc="-3" dirty="0">
                <a:latin typeface="Calibri"/>
                <a:cs typeface="Calibri"/>
                <a:hlinkClick r:id="rId14"/>
              </a:rPr>
              <a:t>Tribunal for</a:t>
            </a:r>
            <a:r>
              <a:rPr sz="500" spc="74" dirty="0">
                <a:latin typeface="Calibri"/>
                <a:cs typeface="Calibri"/>
                <a:hlinkClick r:id="rId14"/>
              </a:rPr>
              <a:t> </a:t>
            </a:r>
            <a:r>
              <a:rPr sz="500" spc="-18" dirty="0">
                <a:latin typeface="Calibri"/>
                <a:cs typeface="Calibri"/>
                <a:hlinkClick r:id="rId14"/>
              </a:rPr>
              <a:t>the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378444" y="1464191"/>
            <a:ext cx="116541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7713" y="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0" name="object 70"/>
          <p:cNvSpPr/>
          <p:nvPr/>
        </p:nvSpPr>
        <p:spPr>
          <a:xfrm>
            <a:off x="4527253" y="1503494"/>
            <a:ext cx="7471" cy="3750235"/>
          </a:xfrm>
          <a:custGeom>
            <a:avLst/>
            <a:gdLst/>
            <a:ahLst/>
            <a:cxnLst/>
            <a:rect l="l" t="t" r="r" b="b"/>
            <a:pathLst>
              <a:path w="12700" h="6375400">
                <a:moveTo>
                  <a:pt x="0" y="0"/>
                </a:moveTo>
                <a:lnTo>
                  <a:pt x="12471" y="6375146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1" name="object 71"/>
          <p:cNvSpPr/>
          <p:nvPr/>
        </p:nvSpPr>
        <p:spPr>
          <a:xfrm>
            <a:off x="4332603" y="1464191"/>
            <a:ext cx="19049" cy="0"/>
          </a:xfrm>
          <a:custGeom>
            <a:avLst/>
            <a:gdLst/>
            <a:ahLst/>
            <a:cxnLst/>
            <a:rect l="l" t="t" r="r" b="b"/>
            <a:pathLst>
              <a:path w="32384">
                <a:moveTo>
                  <a:pt x="0" y="0"/>
                </a:moveTo>
                <a:lnTo>
                  <a:pt x="32321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2" name="object 72"/>
          <p:cNvSpPr/>
          <p:nvPr/>
        </p:nvSpPr>
        <p:spPr>
          <a:xfrm>
            <a:off x="4508161" y="1464191"/>
            <a:ext cx="19049" cy="17182"/>
          </a:xfrm>
          <a:custGeom>
            <a:avLst/>
            <a:gdLst/>
            <a:ahLst/>
            <a:cxnLst/>
            <a:rect l="l" t="t" r="r" b="b"/>
            <a:pathLst>
              <a:path w="32384" h="29210">
                <a:moveTo>
                  <a:pt x="0" y="0"/>
                </a:moveTo>
                <a:lnTo>
                  <a:pt x="32321" y="0"/>
                </a:lnTo>
                <a:lnTo>
                  <a:pt x="32385" y="286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3" name="object 73"/>
          <p:cNvSpPr/>
          <p:nvPr/>
        </p:nvSpPr>
        <p:spPr>
          <a:xfrm>
            <a:off x="4534615" y="5264808"/>
            <a:ext cx="21291" cy="17182"/>
          </a:xfrm>
          <a:custGeom>
            <a:avLst/>
            <a:gdLst/>
            <a:ahLst/>
            <a:cxnLst/>
            <a:rect l="l" t="t" r="r" b="b"/>
            <a:pathLst>
              <a:path w="36195" h="29209">
                <a:moveTo>
                  <a:pt x="0" y="0"/>
                </a:moveTo>
                <a:lnTo>
                  <a:pt x="50" y="28625"/>
                </a:lnTo>
                <a:lnTo>
                  <a:pt x="35953" y="2862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4" name="object 74"/>
          <p:cNvSpPr/>
          <p:nvPr/>
        </p:nvSpPr>
        <p:spPr>
          <a:xfrm>
            <a:off x="4586789" y="5281646"/>
            <a:ext cx="21291" cy="0"/>
          </a:xfrm>
          <a:custGeom>
            <a:avLst/>
            <a:gdLst/>
            <a:ahLst/>
            <a:cxnLst/>
            <a:rect l="l" t="t" r="r" b="b"/>
            <a:pathLst>
              <a:path w="36195">
                <a:moveTo>
                  <a:pt x="0" y="0"/>
                </a:moveTo>
                <a:lnTo>
                  <a:pt x="35902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5" name="object 75"/>
          <p:cNvSpPr/>
          <p:nvPr/>
        </p:nvSpPr>
        <p:spPr>
          <a:xfrm>
            <a:off x="4587195" y="5257270"/>
            <a:ext cx="67235" cy="48932"/>
          </a:xfrm>
          <a:custGeom>
            <a:avLst/>
            <a:gdLst/>
            <a:ahLst/>
            <a:cxnLst/>
            <a:rect l="l" t="t" r="r" b="b"/>
            <a:pathLst>
              <a:path w="114300" h="83184">
                <a:moveTo>
                  <a:pt x="0" y="0"/>
                </a:moveTo>
                <a:lnTo>
                  <a:pt x="35217" y="41440"/>
                </a:lnTo>
                <a:lnTo>
                  <a:pt x="0" y="82880"/>
                </a:lnTo>
                <a:lnTo>
                  <a:pt x="113868" y="414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6" name="object 76"/>
          <p:cNvSpPr/>
          <p:nvPr/>
        </p:nvSpPr>
        <p:spPr>
          <a:xfrm>
            <a:off x="4713856" y="1464191"/>
            <a:ext cx="47812" cy="0"/>
          </a:xfrm>
          <a:custGeom>
            <a:avLst/>
            <a:gdLst/>
            <a:ahLst/>
            <a:cxnLst/>
            <a:rect l="l" t="t" r="r" b="b"/>
            <a:pathLst>
              <a:path w="81279">
                <a:moveTo>
                  <a:pt x="80746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7" name="object 77"/>
          <p:cNvSpPr/>
          <p:nvPr/>
        </p:nvSpPr>
        <p:spPr>
          <a:xfrm>
            <a:off x="4684175" y="1503100"/>
            <a:ext cx="7471" cy="2436159"/>
          </a:xfrm>
          <a:custGeom>
            <a:avLst/>
            <a:gdLst/>
            <a:ahLst/>
            <a:cxnLst/>
            <a:rect l="l" t="t" r="r" b="b"/>
            <a:pathLst>
              <a:path w="12700" h="4141470">
                <a:moveTo>
                  <a:pt x="0" y="0"/>
                </a:moveTo>
                <a:lnTo>
                  <a:pt x="12357" y="4141076"/>
                </a:lnTo>
              </a:path>
            </a:pathLst>
          </a:custGeom>
          <a:ln w="19049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8" name="object 78"/>
          <p:cNvSpPr/>
          <p:nvPr/>
        </p:nvSpPr>
        <p:spPr>
          <a:xfrm>
            <a:off x="4437335" y="3966828"/>
            <a:ext cx="214779" cy="374"/>
          </a:xfrm>
          <a:custGeom>
            <a:avLst/>
            <a:gdLst/>
            <a:ahLst/>
            <a:cxnLst/>
            <a:rect l="l" t="t" r="r" b="b"/>
            <a:pathLst>
              <a:path w="365125" h="635">
                <a:moveTo>
                  <a:pt x="364871" y="12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79" name="object 79"/>
          <p:cNvSpPr/>
          <p:nvPr/>
        </p:nvSpPr>
        <p:spPr>
          <a:xfrm>
            <a:off x="4785552" y="1464191"/>
            <a:ext cx="17929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30086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0" name="object 80"/>
          <p:cNvSpPr/>
          <p:nvPr/>
        </p:nvSpPr>
        <p:spPr>
          <a:xfrm>
            <a:off x="4684057" y="1464191"/>
            <a:ext cx="17929" cy="16809"/>
          </a:xfrm>
          <a:custGeom>
            <a:avLst/>
            <a:gdLst/>
            <a:ahLst/>
            <a:cxnLst/>
            <a:rect l="l" t="t" r="r" b="b"/>
            <a:pathLst>
              <a:path w="30479" h="28575">
                <a:moveTo>
                  <a:pt x="30099" y="0"/>
                </a:moveTo>
                <a:lnTo>
                  <a:pt x="0" y="0"/>
                </a:lnTo>
                <a:lnTo>
                  <a:pt x="88" y="2839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1" name="object 81"/>
          <p:cNvSpPr/>
          <p:nvPr/>
        </p:nvSpPr>
        <p:spPr>
          <a:xfrm>
            <a:off x="4674606" y="3950134"/>
            <a:ext cx="17182" cy="16809"/>
          </a:xfrm>
          <a:custGeom>
            <a:avLst/>
            <a:gdLst/>
            <a:ahLst/>
            <a:cxnLst/>
            <a:rect l="l" t="t" r="r" b="b"/>
            <a:pathLst>
              <a:path w="29209" h="28575">
                <a:moveTo>
                  <a:pt x="28689" y="0"/>
                </a:moveTo>
                <a:lnTo>
                  <a:pt x="28765" y="28397"/>
                </a:lnTo>
                <a:lnTo>
                  <a:pt x="0" y="28397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2" name="object 82"/>
          <p:cNvSpPr/>
          <p:nvPr/>
        </p:nvSpPr>
        <p:spPr>
          <a:xfrm>
            <a:off x="4409094" y="3966823"/>
            <a:ext cx="17182" cy="0"/>
          </a:xfrm>
          <a:custGeom>
            <a:avLst/>
            <a:gdLst/>
            <a:ahLst/>
            <a:cxnLst/>
            <a:rect l="l" t="t" r="r" b="b"/>
            <a:pathLst>
              <a:path w="29209">
                <a:moveTo>
                  <a:pt x="28765" y="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3" name="object 83"/>
          <p:cNvSpPr/>
          <p:nvPr/>
        </p:nvSpPr>
        <p:spPr>
          <a:xfrm>
            <a:off x="4362824" y="3942455"/>
            <a:ext cx="67235" cy="48932"/>
          </a:xfrm>
          <a:custGeom>
            <a:avLst/>
            <a:gdLst/>
            <a:ahLst/>
            <a:cxnLst/>
            <a:rect l="l" t="t" r="r" b="b"/>
            <a:pathLst>
              <a:path w="114300" h="83185">
                <a:moveTo>
                  <a:pt x="113880" y="0"/>
                </a:moveTo>
                <a:lnTo>
                  <a:pt x="0" y="41427"/>
                </a:lnTo>
                <a:lnTo>
                  <a:pt x="113868" y="82867"/>
                </a:lnTo>
                <a:lnTo>
                  <a:pt x="78651" y="41427"/>
                </a:lnTo>
                <a:lnTo>
                  <a:pt x="1138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4" name="object 84"/>
          <p:cNvSpPr/>
          <p:nvPr/>
        </p:nvSpPr>
        <p:spPr>
          <a:xfrm>
            <a:off x="4326918" y="1411897"/>
            <a:ext cx="118035" cy="1247588"/>
          </a:xfrm>
          <a:custGeom>
            <a:avLst/>
            <a:gdLst/>
            <a:ahLst/>
            <a:cxnLst/>
            <a:rect l="l" t="t" r="r" b="b"/>
            <a:pathLst>
              <a:path w="200659" h="2120900">
                <a:moveTo>
                  <a:pt x="22364" y="0"/>
                </a:moveTo>
                <a:lnTo>
                  <a:pt x="200164" y="0"/>
                </a:lnTo>
                <a:lnTo>
                  <a:pt x="200164" y="2120900"/>
                </a:lnTo>
                <a:lnTo>
                  <a:pt x="0" y="2120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5" name="object 85"/>
          <p:cNvSpPr/>
          <p:nvPr/>
        </p:nvSpPr>
        <p:spPr>
          <a:xfrm>
            <a:off x="4280647" y="2635109"/>
            <a:ext cx="67235" cy="48932"/>
          </a:xfrm>
          <a:custGeom>
            <a:avLst/>
            <a:gdLst/>
            <a:ahLst/>
            <a:cxnLst/>
            <a:rect l="l" t="t" r="r" b="b"/>
            <a:pathLst>
              <a:path w="114300" h="83185">
                <a:moveTo>
                  <a:pt x="113868" y="0"/>
                </a:moveTo>
                <a:lnTo>
                  <a:pt x="0" y="41440"/>
                </a:lnTo>
                <a:lnTo>
                  <a:pt x="113868" y="82880"/>
                </a:lnTo>
                <a:lnTo>
                  <a:pt x="78651" y="41440"/>
                </a:lnTo>
                <a:lnTo>
                  <a:pt x="113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6" name="object 86"/>
          <p:cNvSpPr/>
          <p:nvPr/>
        </p:nvSpPr>
        <p:spPr>
          <a:xfrm>
            <a:off x="2972955" y="1571078"/>
            <a:ext cx="0" cy="1404097"/>
          </a:xfrm>
          <a:custGeom>
            <a:avLst/>
            <a:gdLst/>
            <a:ahLst/>
            <a:cxnLst/>
            <a:rect l="l" t="t" r="r" b="b"/>
            <a:pathLst>
              <a:path h="2386965">
                <a:moveTo>
                  <a:pt x="0" y="0"/>
                </a:moveTo>
                <a:lnTo>
                  <a:pt x="0" y="238638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7" name="object 87"/>
          <p:cNvSpPr/>
          <p:nvPr/>
        </p:nvSpPr>
        <p:spPr>
          <a:xfrm>
            <a:off x="3011460" y="2995789"/>
            <a:ext cx="1421279" cy="7471"/>
          </a:xfrm>
          <a:custGeom>
            <a:avLst/>
            <a:gdLst/>
            <a:ahLst/>
            <a:cxnLst/>
            <a:rect l="l" t="t" r="r" b="b"/>
            <a:pathLst>
              <a:path w="2416175" h="12700">
                <a:moveTo>
                  <a:pt x="0" y="12153"/>
                </a:moveTo>
                <a:lnTo>
                  <a:pt x="2415603" y="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8" name="object 88"/>
          <p:cNvSpPr/>
          <p:nvPr/>
        </p:nvSpPr>
        <p:spPr>
          <a:xfrm>
            <a:off x="4459941" y="3035428"/>
            <a:ext cx="0" cy="1919194"/>
          </a:xfrm>
          <a:custGeom>
            <a:avLst/>
            <a:gdLst/>
            <a:ahLst/>
            <a:cxnLst/>
            <a:rect l="l" t="t" r="r" b="b"/>
            <a:pathLst>
              <a:path h="3262629">
                <a:moveTo>
                  <a:pt x="0" y="0"/>
                </a:moveTo>
                <a:lnTo>
                  <a:pt x="0" y="3262312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89" name="object 89"/>
          <p:cNvSpPr/>
          <p:nvPr/>
        </p:nvSpPr>
        <p:spPr>
          <a:xfrm>
            <a:off x="4498385" y="4982823"/>
            <a:ext cx="209176" cy="0"/>
          </a:xfrm>
          <a:custGeom>
            <a:avLst/>
            <a:gdLst/>
            <a:ahLst/>
            <a:cxnLst/>
            <a:rect l="l" t="t" r="r" b="b"/>
            <a:pathLst>
              <a:path w="355600">
                <a:moveTo>
                  <a:pt x="0" y="0"/>
                </a:moveTo>
                <a:lnTo>
                  <a:pt x="355346" y="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0" name="object 90"/>
          <p:cNvSpPr/>
          <p:nvPr/>
        </p:nvSpPr>
        <p:spPr>
          <a:xfrm>
            <a:off x="2972955" y="1531427"/>
            <a:ext cx="0" cy="17182"/>
          </a:xfrm>
          <a:custGeom>
            <a:avLst/>
            <a:gdLst/>
            <a:ahLst/>
            <a:cxnLst/>
            <a:rect l="l" t="t" r="r" b="b"/>
            <a:pathLst>
              <a:path h="29210">
                <a:moveTo>
                  <a:pt x="-9525" y="14408"/>
                </a:moveTo>
                <a:lnTo>
                  <a:pt x="9525" y="14408"/>
                </a:lnTo>
              </a:path>
            </a:pathLst>
          </a:custGeom>
          <a:ln w="288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1" name="object 91"/>
          <p:cNvSpPr/>
          <p:nvPr/>
        </p:nvSpPr>
        <p:spPr>
          <a:xfrm>
            <a:off x="2972956" y="2986181"/>
            <a:ext cx="16809" cy="17182"/>
          </a:xfrm>
          <a:custGeom>
            <a:avLst/>
            <a:gdLst/>
            <a:ahLst/>
            <a:cxnLst/>
            <a:rect l="l" t="t" r="r" b="b"/>
            <a:pathLst>
              <a:path w="28575" h="29210">
                <a:moveTo>
                  <a:pt x="0" y="0"/>
                </a:moveTo>
                <a:lnTo>
                  <a:pt x="0" y="28816"/>
                </a:lnTo>
                <a:lnTo>
                  <a:pt x="28168" y="2867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2" name="object 92"/>
          <p:cNvSpPr/>
          <p:nvPr/>
        </p:nvSpPr>
        <p:spPr>
          <a:xfrm>
            <a:off x="4443369" y="2995647"/>
            <a:ext cx="16809" cy="17182"/>
          </a:xfrm>
          <a:custGeom>
            <a:avLst/>
            <a:gdLst/>
            <a:ahLst/>
            <a:cxnLst/>
            <a:rect l="l" t="t" r="r" b="b"/>
            <a:pathLst>
              <a:path w="28575" h="29210">
                <a:moveTo>
                  <a:pt x="0" y="139"/>
                </a:moveTo>
                <a:lnTo>
                  <a:pt x="28168" y="0"/>
                </a:lnTo>
                <a:lnTo>
                  <a:pt x="28168" y="28892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3" name="object 93"/>
          <p:cNvSpPr/>
          <p:nvPr/>
        </p:nvSpPr>
        <p:spPr>
          <a:xfrm>
            <a:off x="4459939" y="4965828"/>
            <a:ext cx="16809" cy="17182"/>
          </a:xfrm>
          <a:custGeom>
            <a:avLst/>
            <a:gdLst/>
            <a:ahLst/>
            <a:cxnLst/>
            <a:rect l="l" t="t" r="r" b="b"/>
            <a:pathLst>
              <a:path w="28575" h="29209">
                <a:moveTo>
                  <a:pt x="0" y="0"/>
                </a:moveTo>
                <a:lnTo>
                  <a:pt x="0" y="28892"/>
                </a:lnTo>
                <a:lnTo>
                  <a:pt x="28143" y="28892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4" name="object 94"/>
          <p:cNvSpPr/>
          <p:nvPr/>
        </p:nvSpPr>
        <p:spPr>
          <a:xfrm>
            <a:off x="4718361" y="4982823"/>
            <a:ext cx="16809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13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5" name="object 95"/>
          <p:cNvSpPr/>
          <p:nvPr/>
        </p:nvSpPr>
        <p:spPr>
          <a:xfrm>
            <a:off x="4714195" y="4958447"/>
            <a:ext cx="67235" cy="48932"/>
          </a:xfrm>
          <a:custGeom>
            <a:avLst/>
            <a:gdLst/>
            <a:ahLst/>
            <a:cxnLst/>
            <a:rect l="l" t="t" r="r" b="b"/>
            <a:pathLst>
              <a:path w="114300" h="83184">
                <a:moveTo>
                  <a:pt x="0" y="0"/>
                </a:moveTo>
                <a:lnTo>
                  <a:pt x="35217" y="41440"/>
                </a:lnTo>
                <a:lnTo>
                  <a:pt x="0" y="82880"/>
                </a:lnTo>
                <a:lnTo>
                  <a:pt x="113868" y="414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6" name="object 96"/>
          <p:cNvSpPr/>
          <p:nvPr/>
        </p:nvSpPr>
        <p:spPr>
          <a:xfrm>
            <a:off x="4622198" y="1583779"/>
            <a:ext cx="2712197" cy="7471"/>
          </a:xfrm>
          <a:custGeom>
            <a:avLst/>
            <a:gdLst/>
            <a:ahLst/>
            <a:cxnLst/>
            <a:rect l="l" t="t" r="r" b="b"/>
            <a:pathLst>
              <a:path w="4610734" h="12700">
                <a:moveTo>
                  <a:pt x="4610493" y="12420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7" name="object 97"/>
          <p:cNvSpPr/>
          <p:nvPr/>
        </p:nvSpPr>
        <p:spPr>
          <a:xfrm>
            <a:off x="4594412" y="1622162"/>
            <a:ext cx="0" cy="1144494"/>
          </a:xfrm>
          <a:custGeom>
            <a:avLst/>
            <a:gdLst/>
            <a:ahLst/>
            <a:cxnLst/>
            <a:rect l="l" t="t" r="r" b="b"/>
            <a:pathLst>
              <a:path h="1945639">
                <a:moveTo>
                  <a:pt x="0" y="0"/>
                </a:moveTo>
                <a:lnTo>
                  <a:pt x="0" y="1945258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8" name="object 98"/>
          <p:cNvSpPr/>
          <p:nvPr/>
        </p:nvSpPr>
        <p:spPr>
          <a:xfrm>
            <a:off x="4353664" y="2793075"/>
            <a:ext cx="203574" cy="747"/>
          </a:xfrm>
          <a:custGeom>
            <a:avLst/>
            <a:gdLst/>
            <a:ahLst/>
            <a:cxnLst/>
            <a:rect l="l" t="t" r="r" b="b"/>
            <a:pathLst>
              <a:path w="346075" h="1270">
                <a:moveTo>
                  <a:pt x="345821" y="1244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99" name="object 99"/>
          <p:cNvSpPr/>
          <p:nvPr/>
        </p:nvSpPr>
        <p:spPr>
          <a:xfrm>
            <a:off x="4594410" y="1583706"/>
            <a:ext cx="16809" cy="16809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8384" y="76"/>
                </a:moveTo>
                <a:lnTo>
                  <a:pt x="0" y="0"/>
                </a:lnTo>
                <a:lnTo>
                  <a:pt x="0" y="28143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00" name="object 100"/>
          <p:cNvSpPr/>
          <p:nvPr/>
        </p:nvSpPr>
        <p:spPr>
          <a:xfrm>
            <a:off x="4578235" y="2777386"/>
            <a:ext cx="16435" cy="16809"/>
          </a:xfrm>
          <a:custGeom>
            <a:avLst/>
            <a:gdLst/>
            <a:ahLst/>
            <a:cxnLst/>
            <a:rect l="l" t="t" r="r" b="b"/>
            <a:pathLst>
              <a:path w="27940" h="28575">
                <a:moveTo>
                  <a:pt x="27495" y="0"/>
                </a:moveTo>
                <a:lnTo>
                  <a:pt x="27495" y="28143"/>
                </a:lnTo>
                <a:lnTo>
                  <a:pt x="0" y="28041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01" name="object 101"/>
          <p:cNvSpPr/>
          <p:nvPr/>
        </p:nvSpPr>
        <p:spPr>
          <a:xfrm>
            <a:off x="4326910" y="2792977"/>
            <a:ext cx="16435" cy="374"/>
          </a:xfrm>
          <a:custGeom>
            <a:avLst/>
            <a:gdLst/>
            <a:ahLst/>
            <a:cxnLst/>
            <a:rect l="l" t="t" r="r" b="b"/>
            <a:pathLst>
              <a:path w="27940" h="635">
                <a:moveTo>
                  <a:pt x="27508" y="101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02" name="object 102"/>
          <p:cNvSpPr/>
          <p:nvPr/>
        </p:nvSpPr>
        <p:spPr>
          <a:xfrm>
            <a:off x="4280647" y="2768676"/>
            <a:ext cx="67235" cy="48932"/>
          </a:xfrm>
          <a:custGeom>
            <a:avLst/>
            <a:gdLst/>
            <a:ahLst/>
            <a:cxnLst/>
            <a:rect l="l" t="t" r="r" b="b"/>
            <a:pathLst>
              <a:path w="114300" h="83185">
                <a:moveTo>
                  <a:pt x="114020" y="0"/>
                </a:moveTo>
                <a:lnTo>
                  <a:pt x="0" y="41033"/>
                </a:lnTo>
                <a:lnTo>
                  <a:pt x="113728" y="82880"/>
                </a:lnTo>
                <a:lnTo>
                  <a:pt x="78651" y="41313"/>
                </a:lnTo>
                <a:lnTo>
                  <a:pt x="1140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03" name="object 103"/>
          <p:cNvSpPr/>
          <p:nvPr/>
        </p:nvSpPr>
        <p:spPr>
          <a:xfrm>
            <a:off x="4242958" y="1526457"/>
            <a:ext cx="562162" cy="871071"/>
          </a:xfrm>
          <a:custGeom>
            <a:avLst/>
            <a:gdLst/>
            <a:ahLst/>
            <a:cxnLst/>
            <a:rect l="l" t="t" r="r" b="b"/>
            <a:pathLst>
              <a:path w="955675" h="1480820">
                <a:moveTo>
                  <a:pt x="955078" y="0"/>
                </a:moveTo>
                <a:lnTo>
                  <a:pt x="0" y="1480375"/>
                </a:lnTo>
              </a:path>
            </a:pathLst>
          </a:custGeom>
          <a:ln w="190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04" name="object 104"/>
          <p:cNvSpPr/>
          <p:nvPr/>
        </p:nvSpPr>
        <p:spPr>
          <a:xfrm>
            <a:off x="4816675" y="1494074"/>
            <a:ext cx="9338" cy="14194"/>
          </a:xfrm>
          <a:custGeom>
            <a:avLst/>
            <a:gdLst/>
            <a:ahLst/>
            <a:cxnLst/>
            <a:rect l="l" t="t" r="r" b="b"/>
            <a:pathLst>
              <a:path w="15875" h="24130">
                <a:moveTo>
                  <a:pt x="15278" y="0"/>
                </a:moveTo>
                <a:lnTo>
                  <a:pt x="0" y="23685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05" name="object 105"/>
          <p:cNvSpPr/>
          <p:nvPr/>
        </p:nvSpPr>
        <p:spPr>
          <a:xfrm>
            <a:off x="4203638" y="2400891"/>
            <a:ext cx="48753" cy="116653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06" name="object 106"/>
          <p:cNvSpPr txBox="1"/>
          <p:nvPr/>
        </p:nvSpPr>
        <p:spPr>
          <a:xfrm>
            <a:off x="816941" y="4901387"/>
            <a:ext cx="1580403" cy="249020"/>
          </a:xfrm>
          <a:prstGeom prst="rect">
            <a:avLst/>
          </a:prstGeom>
        </p:spPr>
        <p:txBody>
          <a:bodyPr vert="horz" wrap="square" lIns="0" tIns="32871" rIns="0" bIns="0" rtlCol="0">
            <a:spAutoFit/>
          </a:bodyPr>
          <a:lstStyle/>
          <a:p>
            <a:pPr>
              <a:spcBef>
                <a:spcPts val="259"/>
              </a:spcBef>
            </a:pPr>
            <a:r>
              <a:rPr sz="618" b="1" dirty="0">
                <a:latin typeface="Calibri"/>
                <a:cs typeface="Calibri"/>
              </a:rPr>
              <a:t>Other </a:t>
            </a:r>
            <a:r>
              <a:rPr sz="618" b="1" spc="29" dirty="0">
                <a:latin typeface="Calibri"/>
                <a:cs typeface="Calibri"/>
              </a:rPr>
              <a:t>UN </a:t>
            </a:r>
            <a:r>
              <a:rPr sz="618" b="1" spc="-26" dirty="0">
                <a:latin typeface="Calibri"/>
                <a:cs typeface="Calibri"/>
              </a:rPr>
              <a:t>Trust</a:t>
            </a:r>
            <a:r>
              <a:rPr sz="618" b="1" spc="44" dirty="0">
                <a:latin typeface="Calibri"/>
                <a:cs typeface="Calibri"/>
              </a:rPr>
              <a:t> </a:t>
            </a:r>
            <a:r>
              <a:rPr sz="618" b="1" spc="3" dirty="0">
                <a:latin typeface="Calibri"/>
                <a:cs typeface="Calibri"/>
              </a:rPr>
              <a:t>Funds</a:t>
            </a:r>
            <a:r>
              <a:rPr sz="662" spc="4" baseline="14814" dirty="0">
                <a:latin typeface="Calibri"/>
                <a:cs typeface="Calibri"/>
              </a:rPr>
              <a:t>8</a:t>
            </a:r>
            <a:endParaRPr sz="662" baseline="14814">
              <a:latin typeface="Calibri"/>
              <a:cs typeface="Calibri"/>
            </a:endParaRPr>
          </a:p>
          <a:p>
            <a:pPr marL="1868">
              <a:spcBef>
                <a:spcPts val="200"/>
              </a:spcBef>
            </a:pPr>
            <a:r>
              <a:rPr sz="618" b="1" spc="-32" dirty="0">
                <a:latin typeface="Arial"/>
                <a:cs typeface="Arial"/>
                <a:hlinkClick r:id="rId78"/>
              </a:rPr>
              <a:t>UNFIP </a:t>
            </a:r>
            <a:r>
              <a:rPr sz="500" spc="-3" dirty="0">
                <a:latin typeface="Calibri"/>
                <a:cs typeface="Calibri"/>
                <a:hlinkClick r:id="rId78"/>
              </a:rPr>
              <a:t>United </a:t>
            </a:r>
            <a:r>
              <a:rPr sz="500" spc="6" dirty="0">
                <a:latin typeface="Calibri"/>
                <a:cs typeface="Calibri"/>
                <a:hlinkClick r:id="rId78"/>
              </a:rPr>
              <a:t>Nations </a:t>
            </a:r>
            <a:r>
              <a:rPr sz="500" dirty="0">
                <a:latin typeface="Calibri"/>
                <a:cs typeface="Calibri"/>
                <a:hlinkClick r:id="rId78"/>
              </a:rPr>
              <a:t>Fund </a:t>
            </a:r>
            <a:r>
              <a:rPr sz="500" spc="-3" dirty="0">
                <a:latin typeface="Calibri"/>
                <a:cs typeface="Calibri"/>
                <a:hlinkClick r:id="rId78"/>
              </a:rPr>
              <a:t>for International</a:t>
            </a:r>
            <a:r>
              <a:rPr sz="500" spc="18" dirty="0">
                <a:latin typeface="Calibri"/>
                <a:cs typeface="Calibri"/>
                <a:hlinkClick r:id="rId78"/>
              </a:rPr>
              <a:t> </a:t>
            </a:r>
            <a:r>
              <a:rPr sz="500" spc="-3" dirty="0">
                <a:latin typeface="Calibri"/>
                <a:cs typeface="Calibri"/>
                <a:hlinkClick r:id="rId78"/>
              </a:rPr>
              <a:t>Partnerships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583118" y="5050682"/>
            <a:ext cx="1147482" cy="103389"/>
          </a:xfrm>
          <a:prstGeom prst="rect">
            <a:avLst/>
          </a:prstGeom>
        </p:spPr>
        <p:txBody>
          <a:bodyPr vert="horz" wrap="square" lIns="0" tIns="8218" rIns="0" bIns="0" rtlCol="0">
            <a:spAutoFit/>
          </a:bodyPr>
          <a:lstStyle/>
          <a:p>
            <a:pPr>
              <a:spcBef>
                <a:spcPts val="65"/>
              </a:spcBef>
            </a:pPr>
            <a:r>
              <a:rPr sz="618" b="1" spc="-32" dirty="0">
                <a:latin typeface="Arial"/>
                <a:cs typeface="Arial"/>
                <a:hlinkClick r:id="rId79"/>
              </a:rPr>
              <a:t>UNDEF </a:t>
            </a:r>
            <a:r>
              <a:rPr sz="500" spc="-3" dirty="0">
                <a:latin typeface="Calibri"/>
                <a:cs typeface="Calibri"/>
                <a:hlinkClick r:id="rId79"/>
              </a:rPr>
              <a:t>United </a:t>
            </a:r>
            <a:r>
              <a:rPr sz="500" spc="6" dirty="0">
                <a:latin typeface="Calibri"/>
                <a:cs typeface="Calibri"/>
                <a:hlinkClick r:id="rId79"/>
              </a:rPr>
              <a:t>Nations Democracy</a:t>
            </a:r>
            <a:r>
              <a:rPr sz="500" spc="53" dirty="0">
                <a:latin typeface="Calibri"/>
                <a:cs typeface="Calibri"/>
                <a:hlinkClick r:id="rId79"/>
              </a:rPr>
              <a:t> </a:t>
            </a:r>
            <a:r>
              <a:rPr sz="500" dirty="0">
                <a:latin typeface="Calibri"/>
                <a:cs typeface="Calibri"/>
                <a:hlinkClick r:id="rId79"/>
              </a:rPr>
              <a:t>Fund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668059" y="4362764"/>
            <a:ext cx="677582" cy="137458"/>
          </a:xfrm>
          <a:custGeom>
            <a:avLst/>
            <a:gdLst/>
            <a:ahLst/>
            <a:cxnLst/>
            <a:rect l="l" t="t" r="r" b="b"/>
            <a:pathLst>
              <a:path w="1151890" h="233679">
                <a:moveTo>
                  <a:pt x="0" y="233083"/>
                </a:moveTo>
                <a:lnTo>
                  <a:pt x="1151877" y="233083"/>
                </a:lnTo>
                <a:lnTo>
                  <a:pt x="1151877" y="0"/>
                </a:lnTo>
                <a:lnTo>
                  <a:pt x="0" y="0"/>
                </a:lnTo>
                <a:lnTo>
                  <a:pt x="0" y="233083"/>
                </a:lnTo>
                <a:close/>
              </a:path>
            </a:pathLst>
          </a:custGeom>
          <a:solidFill>
            <a:srgbClr val="E8F5FD"/>
          </a:solid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09" name="object 109"/>
          <p:cNvSpPr txBox="1"/>
          <p:nvPr/>
        </p:nvSpPr>
        <p:spPr>
          <a:xfrm>
            <a:off x="7418338" y="1356823"/>
            <a:ext cx="1161676" cy="148939"/>
          </a:xfrm>
          <a:prstGeom prst="rect">
            <a:avLst/>
          </a:prstGeom>
          <a:solidFill>
            <a:srgbClr val="B4D5F0"/>
          </a:solidFill>
        </p:spPr>
        <p:txBody>
          <a:bodyPr vert="horz" wrap="square" lIns="0" tIns="35485" rIns="0" bIns="0" rtlCol="0">
            <a:spAutoFit/>
          </a:bodyPr>
          <a:lstStyle/>
          <a:p>
            <a:pPr marL="341759">
              <a:spcBef>
                <a:spcPts val="279"/>
              </a:spcBef>
            </a:pPr>
            <a:r>
              <a:rPr sz="735" b="1" spc="-12" dirty="0">
                <a:latin typeface="Century Gothic"/>
                <a:cs typeface="Century Gothic"/>
                <a:hlinkClick r:id="rId80"/>
              </a:rPr>
              <a:t>Secretariat</a:t>
            </a:r>
            <a:endParaRPr sz="735">
              <a:latin typeface="Century Gothic"/>
              <a:cs typeface="Century Gothic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7995583" y="1560660"/>
            <a:ext cx="52159" cy="99919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11" name="object 111"/>
          <p:cNvSpPr/>
          <p:nvPr/>
        </p:nvSpPr>
        <p:spPr>
          <a:xfrm>
            <a:off x="7356436" y="1591146"/>
            <a:ext cx="16809" cy="16435"/>
          </a:xfrm>
          <a:custGeom>
            <a:avLst/>
            <a:gdLst/>
            <a:ahLst/>
            <a:cxnLst/>
            <a:rect l="l" t="t" r="r" b="b"/>
            <a:pathLst>
              <a:path w="28575" h="27939">
                <a:moveTo>
                  <a:pt x="28384" y="27546"/>
                </a:moveTo>
                <a:lnTo>
                  <a:pt x="28384" y="76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12" name="object 112"/>
          <p:cNvSpPr/>
          <p:nvPr/>
        </p:nvSpPr>
        <p:spPr>
          <a:xfrm>
            <a:off x="7431963" y="1859602"/>
            <a:ext cx="23532" cy="747"/>
          </a:xfrm>
          <a:custGeom>
            <a:avLst/>
            <a:gdLst/>
            <a:ahLst/>
            <a:cxnLst/>
            <a:rect l="l" t="t" r="r" b="b"/>
            <a:pathLst>
              <a:path w="40004" h="1269">
                <a:moveTo>
                  <a:pt x="39687" y="901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13" name="object 113"/>
          <p:cNvSpPr/>
          <p:nvPr/>
        </p:nvSpPr>
        <p:spPr>
          <a:xfrm>
            <a:off x="7373132" y="1842106"/>
            <a:ext cx="23532" cy="16809"/>
          </a:xfrm>
          <a:custGeom>
            <a:avLst/>
            <a:gdLst/>
            <a:ahLst/>
            <a:cxnLst/>
            <a:rect l="l" t="t" r="r" b="b"/>
            <a:pathLst>
              <a:path w="40004" h="28575">
                <a:moveTo>
                  <a:pt x="39687" y="28371"/>
                </a:moveTo>
                <a:lnTo>
                  <a:pt x="0" y="27470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059"/>
          </a:p>
        </p:txBody>
      </p:sp>
      <p:sp>
        <p:nvSpPr>
          <p:cNvPr id="114" name="object 114"/>
          <p:cNvSpPr txBox="1"/>
          <p:nvPr/>
        </p:nvSpPr>
        <p:spPr>
          <a:xfrm>
            <a:off x="7418338" y="1659773"/>
            <a:ext cx="1161676" cy="3752034"/>
          </a:xfrm>
          <a:prstGeom prst="rect">
            <a:avLst/>
          </a:prstGeom>
        </p:spPr>
        <p:txBody>
          <a:bodyPr vert="horz" wrap="square" lIns="0" tIns="23158" rIns="0" bIns="0" rtlCol="0">
            <a:spAutoFit/>
          </a:bodyPr>
          <a:lstStyle/>
          <a:p>
            <a:pPr marL="64617">
              <a:spcBef>
                <a:spcPts val="182"/>
              </a:spcBef>
            </a:pPr>
            <a:r>
              <a:rPr sz="618" b="1" spc="-6" dirty="0">
                <a:latin typeface="Calibri"/>
                <a:cs typeface="Calibri"/>
              </a:rPr>
              <a:t>Departments </a:t>
            </a:r>
            <a:r>
              <a:rPr sz="618" b="1" spc="15" dirty="0">
                <a:latin typeface="Calibri"/>
                <a:cs typeface="Calibri"/>
              </a:rPr>
              <a:t>and</a:t>
            </a:r>
            <a:r>
              <a:rPr sz="618" b="1" spc="38" dirty="0">
                <a:latin typeface="Calibri"/>
                <a:cs typeface="Calibri"/>
              </a:rPr>
              <a:t> </a:t>
            </a:r>
            <a:r>
              <a:rPr sz="618" b="1" dirty="0">
                <a:latin typeface="Calibri"/>
                <a:cs typeface="Calibri"/>
              </a:rPr>
              <a:t>Offices</a:t>
            </a:r>
            <a:endParaRPr sz="618">
              <a:latin typeface="Calibri"/>
              <a:cs typeface="Calibri"/>
            </a:endParaRPr>
          </a:p>
          <a:p>
            <a:pPr marL="151270" marR="514693" indent="-86654">
              <a:lnSpc>
                <a:spcPts val="612"/>
              </a:lnSpc>
              <a:spcBef>
                <a:spcPts val="253"/>
              </a:spcBef>
            </a:pPr>
            <a:r>
              <a:rPr sz="618" b="1" spc="-21" dirty="0">
                <a:latin typeface="Arial"/>
                <a:cs typeface="Arial"/>
                <a:hlinkClick r:id="rId82"/>
              </a:rPr>
              <a:t>OSG</a:t>
            </a:r>
            <a:r>
              <a:rPr sz="662" spc="-31" baseline="14814" dirty="0">
                <a:latin typeface="Calibri"/>
                <a:cs typeface="Calibri"/>
                <a:hlinkClick r:id="rId82"/>
              </a:rPr>
              <a:t>3 </a:t>
            </a:r>
            <a:r>
              <a:rPr sz="500" spc="9" dirty="0">
                <a:latin typeface="Calibri"/>
                <a:cs typeface="Calibri"/>
                <a:hlinkClick r:id="rId82"/>
              </a:rPr>
              <a:t>Office </a:t>
            </a:r>
            <a:r>
              <a:rPr sz="500" spc="-3" dirty="0">
                <a:latin typeface="Calibri"/>
                <a:cs typeface="Calibri"/>
                <a:hlinkClick r:id="rId82"/>
              </a:rPr>
              <a:t>of </a:t>
            </a:r>
            <a:r>
              <a:rPr sz="500" spc="-18" dirty="0">
                <a:latin typeface="Calibri"/>
                <a:cs typeface="Calibri"/>
                <a:hlinkClick r:id="rId82"/>
              </a:rPr>
              <a:t>the  </a:t>
            </a:r>
            <a:r>
              <a:rPr sz="500" spc="38" dirty="0">
                <a:latin typeface="Calibri"/>
                <a:cs typeface="Calibri"/>
                <a:hlinkClick r:id="rId82"/>
              </a:rPr>
              <a:t>S</a:t>
            </a:r>
            <a:r>
              <a:rPr sz="500" spc="-6" dirty="0">
                <a:latin typeface="Calibri"/>
                <a:cs typeface="Calibri"/>
                <a:hlinkClick r:id="rId82"/>
              </a:rPr>
              <a:t>e</a:t>
            </a:r>
            <a:r>
              <a:rPr sz="500" spc="3" dirty="0">
                <a:latin typeface="Calibri"/>
                <a:cs typeface="Calibri"/>
                <a:hlinkClick r:id="rId82"/>
              </a:rPr>
              <a:t>c</a:t>
            </a:r>
            <a:r>
              <a:rPr sz="500" spc="-3" dirty="0">
                <a:latin typeface="Calibri"/>
                <a:cs typeface="Calibri"/>
                <a:hlinkClick r:id="rId82"/>
              </a:rPr>
              <a:t>r</a:t>
            </a:r>
            <a:r>
              <a:rPr sz="500" spc="-6" dirty="0">
                <a:latin typeface="Calibri"/>
                <a:cs typeface="Calibri"/>
                <a:hlinkClick r:id="rId82"/>
              </a:rPr>
              <a:t>e</a:t>
            </a:r>
            <a:r>
              <a:rPr sz="500" spc="-53" dirty="0">
                <a:latin typeface="Calibri"/>
                <a:cs typeface="Calibri"/>
                <a:hlinkClick r:id="rId82"/>
              </a:rPr>
              <a:t>t</a:t>
            </a:r>
            <a:r>
              <a:rPr sz="500" spc="38" dirty="0">
                <a:latin typeface="Calibri"/>
                <a:cs typeface="Calibri"/>
                <a:hlinkClick r:id="rId82"/>
              </a:rPr>
              <a:t>a</a:t>
            </a:r>
            <a:r>
              <a:rPr sz="500" spc="15" dirty="0">
                <a:latin typeface="Calibri"/>
                <a:cs typeface="Calibri"/>
                <a:hlinkClick r:id="rId82"/>
              </a:rPr>
              <a:t>ry</a:t>
            </a:r>
            <a:r>
              <a:rPr sz="500" spc="9" dirty="0">
                <a:latin typeface="Calibri"/>
                <a:cs typeface="Calibri"/>
                <a:hlinkClick r:id="rId82"/>
              </a:rPr>
              <a:t>-</a:t>
            </a:r>
            <a:r>
              <a:rPr sz="500" spc="74" dirty="0">
                <a:latin typeface="Calibri"/>
                <a:cs typeface="Calibri"/>
                <a:hlinkClick r:id="rId82"/>
              </a:rPr>
              <a:t>G</a:t>
            </a:r>
            <a:r>
              <a:rPr sz="500" spc="-6" dirty="0">
                <a:latin typeface="Calibri"/>
                <a:cs typeface="Calibri"/>
                <a:hlinkClick r:id="rId82"/>
              </a:rPr>
              <a:t>e</a:t>
            </a:r>
            <a:r>
              <a:rPr sz="500" spc="-3" dirty="0">
                <a:latin typeface="Calibri"/>
                <a:cs typeface="Calibri"/>
                <a:hlinkClick r:id="rId82"/>
              </a:rPr>
              <a:t>n</a:t>
            </a:r>
            <a:r>
              <a:rPr sz="500" spc="-6" dirty="0">
                <a:latin typeface="Calibri"/>
                <a:cs typeface="Calibri"/>
                <a:hlinkClick r:id="rId82"/>
              </a:rPr>
              <a:t>e</a:t>
            </a:r>
            <a:r>
              <a:rPr sz="500" spc="-3" dirty="0">
                <a:latin typeface="Calibri"/>
                <a:cs typeface="Calibri"/>
                <a:hlinkClick r:id="rId82"/>
              </a:rPr>
              <a:t>r</a:t>
            </a:r>
            <a:r>
              <a:rPr sz="500" spc="38" dirty="0">
                <a:latin typeface="Calibri"/>
                <a:cs typeface="Calibri"/>
                <a:hlinkClick r:id="rId82"/>
              </a:rPr>
              <a:t>a</a:t>
            </a:r>
            <a:r>
              <a:rPr sz="500" spc="-3" dirty="0">
                <a:latin typeface="Calibri"/>
                <a:cs typeface="Calibri"/>
                <a:hlinkClick r:id="rId82"/>
              </a:rPr>
              <a:t>l</a:t>
            </a:r>
            <a:endParaRPr sz="500">
              <a:latin typeface="Calibri"/>
              <a:cs typeface="Calibri"/>
            </a:endParaRPr>
          </a:p>
          <a:p>
            <a:pPr marL="151270" marR="160235" indent="-86654">
              <a:lnSpc>
                <a:spcPts val="612"/>
              </a:lnSpc>
              <a:spcBef>
                <a:spcPts val="253"/>
              </a:spcBef>
            </a:pPr>
            <a:r>
              <a:rPr sz="618" b="1" spc="-21" dirty="0">
                <a:latin typeface="Arial"/>
                <a:cs typeface="Arial"/>
                <a:hlinkClick r:id="rId83"/>
              </a:rPr>
              <a:t>OIOS </a:t>
            </a:r>
            <a:r>
              <a:rPr sz="500" spc="9" dirty="0">
                <a:latin typeface="Calibri"/>
                <a:cs typeface="Calibri"/>
                <a:hlinkClick r:id="rId83"/>
              </a:rPr>
              <a:t>Office </a:t>
            </a:r>
            <a:r>
              <a:rPr sz="500" spc="-3" dirty="0">
                <a:latin typeface="Calibri"/>
                <a:cs typeface="Calibri"/>
                <a:hlinkClick r:id="rId83"/>
              </a:rPr>
              <a:t>of </a:t>
            </a:r>
            <a:r>
              <a:rPr sz="500" spc="-6" dirty="0">
                <a:latin typeface="Calibri"/>
                <a:cs typeface="Calibri"/>
                <a:hlinkClick r:id="rId83"/>
              </a:rPr>
              <a:t>Internal </a:t>
            </a:r>
            <a:r>
              <a:rPr sz="500" spc="3" dirty="0">
                <a:latin typeface="Calibri"/>
                <a:cs typeface="Calibri"/>
                <a:hlinkClick r:id="rId83"/>
              </a:rPr>
              <a:t>Oversight  Services</a:t>
            </a:r>
            <a:endParaRPr sz="500">
              <a:latin typeface="Calibri"/>
              <a:cs typeface="Calibri"/>
            </a:endParaRPr>
          </a:p>
          <a:p>
            <a:pPr marL="64617">
              <a:spcBef>
                <a:spcPts val="124"/>
              </a:spcBef>
            </a:pPr>
            <a:r>
              <a:rPr sz="618" b="1" spc="-26" dirty="0">
                <a:latin typeface="Arial"/>
                <a:cs typeface="Arial"/>
                <a:hlinkClick r:id="rId84"/>
              </a:rPr>
              <a:t>OLA </a:t>
            </a:r>
            <a:r>
              <a:rPr sz="500" spc="9" dirty="0">
                <a:latin typeface="Calibri"/>
                <a:cs typeface="Calibri"/>
                <a:hlinkClick r:id="rId84"/>
              </a:rPr>
              <a:t>Office </a:t>
            </a:r>
            <a:r>
              <a:rPr sz="500" spc="-3" dirty="0">
                <a:latin typeface="Calibri"/>
                <a:cs typeface="Calibri"/>
                <a:hlinkClick r:id="rId84"/>
              </a:rPr>
              <a:t>of </a:t>
            </a:r>
            <a:r>
              <a:rPr sz="500" spc="6" dirty="0">
                <a:latin typeface="Calibri"/>
                <a:cs typeface="Calibri"/>
                <a:hlinkClick r:id="rId84"/>
              </a:rPr>
              <a:t>Legal</a:t>
            </a:r>
            <a:r>
              <a:rPr sz="500" spc="44" dirty="0">
                <a:latin typeface="Calibri"/>
                <a:cs typeface="Calibri"/>
                <a:hlinkClick r:id="rId84"/>
              </a:rPr>
              <a:t> </a:t>
            </a:r>
            <a:r>
              <a:rPr sz="500" spc="9" dirty="0">
                <a:latin typeface="Calibri"/>
                <a:cs typeface="Calibri"/>
                <a:hlinkClick r:id="rId84"/>
              </a:rPr>
              <a:t>Affairs</a:t>
            </a:r>
            <a:endParaRPr sz="500">
              <a:latin typeface="Calibri"/>
              <a:cs typeface="Calibri"/>
            </a:endParaRPr>
          </a:p>
          <a:p>
            <a:pPr marL="64617">
              <a:spcBef>
                <a:spcPts val="126"/>
              </a:spcBef>
            </a:pPr>
            <a:r>
              <a:rPr sz="618" b="1" spc="-41" dirty="0">
                <a:latin typeface="Arial"/>
                <a:cs typeface="Arial"/>
                <a:hlinkClick r:id="rId85"/>
              </a:rPr>
              <a:t>DPA </a:t>
            </a:r>
            <a:r>
              <a:rPr sz="500" spc="-6" dirty="0">
                <a:latin typeface="Calibri"/>
                <a:cs typeface="Calibri"/>
                <a:hlinkClick r:id="rId85"/>
              </a:rPr>
              <a:t>Department </a:t>
            </a:r>
            <a:r>
              <a:rPr sz="500" spc="-3" dirty="0">
                <a:latin typeface="Calibri"/>
                <a:cs typeface="Calibri"/>
                <a:hlinkClick r:id="rId85"/>
              </a:rPr>
              <a:t>of </a:t>
            </a:r>
            <a:r>
              <a:rPr sz="500" dirty="0">
                <a:latin typeface="Calibri"/>
                <a:cs typeface="Calibri"/>
                <a:hlinkClick r:id="rId85"/>
              </a:rPr>
              <a:t>Political</a:t>
            </a:r>
            <a:r>
              <a:rPr sz="500" spc="74" dirty="0">
                <a:latin typeface="Calibri"/>
                <a:cs typeface="Calibri"/>
                <a:hlinkClick r:id="rId85"/>
              </a:rPr>
              <a:t> </a:t>
            </a:r>
            <a:r>
              <a:rPr sz="500" spc="9" dirty="0">
                <a:latin typeface="Calibri"/>
                <a:cs typeface="Calibri"/>
                <a:hlinkClick r:id="rId85"/>
              </a:rPr>
              <a:t>Affairs</a:t>
            </a:r>
            <a:endParaRPr sz="500">
              <a:latin typeface="Calibri"/>
              <a:cs typeface="Calibri"/>
            </a:endParaRPr>
          </a:p>
          <a:p>
            <a:pPr marL="151270" marR="159114" indent="-86654">
              <a:lnSpc>
                <a:spcPts val="612"/>
              </a:lnSpc>
              <a:spcBef>
                <a:spcPts val="253"/>
              </a:spcBef>
            </a:pPr>
            <a:r>
              <a:rPr sz="618" b="1" spc="-3" dirty="0">
                <a:latin typeface="Arial"/>
                <a:cs typeface="Arial"/>
                <a:hlinkClick r:id="rId86"/>
              </a:rPr>
              <a:t>UNODA </a:t>
            </a:r>
            <a:r>
              <a:rPr sz="500" spc="9" dirty="0">
                <a:latin typeface="Calibri"/>
                <a:cs typeface="Calibri"/>
                <a:hlinkClick r:id="rId86"/>
              </a:rPr>
              <a:t>Office </a:t>
            </a:r>
            <a:r>
              <a:rPr sz="500" spc="-3" dirty="0">
                <a:latin typeface="Calibri"/>
                <a:cs typeface="Calibri"/>
                <a:hlinkClick r:id="rId86"/>
              </a:rPr>
              <a:t>for</a:t>
            </a:r>
            <a:r>
              <a:rPr sz="500" spc="-41" dirty="0">
                <a:latin typeface="Calibri"/>
                <a:cs typeface="Calibri"/>
                <a:hlinkClick r:id="rId86"/>
              </a:rPr>
              <a:t> </a:t>
            </a:r>
            <a:r>
              <a:rPr sz="500" dirty="0">
                <a:latin typeface="Calibri"/>
                <a:cs typeface="Calibri"/>
                <a:hlinkClick r:id="rId86"/>
              </a:rPr>
              <a:t>Disarmament  </a:t>
            </a:r>
            <a:r>
              <a:rPr sz="500" spc="9" dirty="0">
                <a:latin typeface="Calibri"/>
                <a:cs typeface="Calibri"/>
                <a:hlinkClick r:id="rId86"/>
              </a:rPr>
              <a:t>Affairs</a:t>
            </a:r>
            <a:endParaRPr sz="500">
              <a:latin typeface="Calibri"/>
              <a:cs typeface="Calibri"/>
            </a:endParaRPr>
          </a:p>
          <a:p>
            <a:pPr marL="151270" marR="92630" indent="-86654">
              <a:lnSpc>
                <a:spcPts val="612"/>
              </a:lnSpc>
              <a:spcBef>
                <a:spcPts val="253"/>
              </a:spcBef>
            </a:pPr>
            <a:r>
              <a:rPr sz="618" b="1" spc="-29" dirty="0">
                <a:latin typeface="Arial"/>
                <a:cs typeface="Arial"/>
                <a:hlinkClick r:id="rId87"/>
              </a:rPr>
              <a:t>DPKO </a:t>
            </a:r>
            <a:r>
              <a:rPr sz="500" spc="-6" dirty="0">
                <a:latin typeface="Calibri"/>
                <a:cs typeface="Calibri"/>
                <a:hlinkClick r:id="rId87"/>
              </a:rPr>
              <a:t>Department </a:t>
            </a:r>
            <a:r>
              <a:rPr sz="500" spc="-3" dirty="0">
                <a:latin typeface="Calibri"/>
                <a:cs typeface="Calibri"/>
                <a:hlinkClick r:id="rId87"/>
              </a:rPr>
              <a:t>of </a:t>
            </a:r>
            <a:r>
              <a:rPr sz="500" spc="3" dirty="0">
                <a:latin typeface="Calibri"/>
                <a:cs typeface="Calibri"/>
                <a:hlinkClick r:id="rId87"/>
              </a:rPr>
              <a:t>Peacekeeping  </a:t>
            </a:r>
            <a:r>
              <a:rPr sz="500" spc="6" dirty="0">
                <a:latin typeface="Calibri"/>
                <a:cs typeface="Calibri"/>
                <a:hlinkClick r:id="rId87"/>
              </a:rPr>
              <a:t>Operations</a:t>
            </a:r>
            <a:endParaRPr sz="500">
              <a:latin typeface="Calibri"/>
              <a:cs typeface="Calibri"/>
            </a:endParaRPr>
          </a:p>
          <a:p>
            <a:pPr marL="64617">
              <a:spcBef>
                <a:spcPts val="126"/>
              </a:spcBef>
            </a:pPr>
            <a:r>
              <a:rPr sz="618" b="1" spc="-29" dirty="0">
                <a:latin typeface="Arial"/>
                <a:cs typeface="Arial"/>
              </a:rPr>
              <a:t>DFS</a:t>
            </a:r>
            <a:r>
              <a:rPr sz="662" spc="-44" baseline="14814" dirty="0">
                <a:latin typeface="Calibri"/>
                <a:cs typeface="Calibri"/>
              </a:rPr>
              <a:t>4 </a:t>
            </a:r>
            <a:r>
              <a:rPr sz="500" spc="-6" dirty="0">
                <a:latin typeface="Calibri"/>
                <a:cs typeface="Calibri"/>
              </a:rPr>
              <a:t>Department </a:t>
            </a:r>
            <a:r>
              <a:rPr sz="500" spc="-3" dirty="0">
                <a:latin typeface="Calibri"/>
                <a:cs typeface="Calibri"/>
              </a:rPr>
              <a:t>of </a:t>
            </a:r>
            <a:r>
              <a:rPr sz="500" dirty="0">
                <a:latin typeface="Calibri"/>
                <a:cs typeface="Calibri"/>
              </a:rPr>
              <a:t>Field</a:t>
            </a:r>
            <a:r>
              <a:rPr sz="500" spc="59" dirty="0">
                <a:latin typeface="Calibri"/>
                <a:cs typeface="Calibri"/>
              </a:rPr>
              <a:t> </a:t>
            </a:r>
            <a:r>
              <a:rPr sz="500" dirty="0">
                <a:latin typeface="Calibri"/>
                <a:cs typeface="Calibri"/>
              </a:rPr>
              <a:t>Support</a:t>
            </a:r>
            <a:endParaRPr sz="500">
              <a:latin typeface="Calibri"/>
              <a:cs typeface="Calibri"/>
            </a:endParaRPr>
          </a:p>
          <a:p>
            <a:pPr marL="151270" marR="129233" indent="-86654">
              <a:lnSpc>
                <a:spcPts val="612"/>
              </a:lnSpc>
              <a:spcBef>
                <a:spcPts val="253"/>
              </a:spcBef>
            </a:pPr>
            <a:r>
              <a:rPr sz="618" b="1" spc="-21" dirty="0">
                <a:latin typeface="Arial"/>
                <a:cs typeface="Arial"/>
                <a:hlinkClick r:id="rId88"/>
              </a:rPr>
              <a:t>OCHA </a:t>
            </a:r>
            <a:r>
              <a:rPr sz="500" spc="9" dirty="0">
                <a:latin typeface="Calibri"/>
                <a:cs typeface="Calibri"/>
                <a:hlinkClick r:id="rId88"/>
              </a:rPr>
              <a:t>Office </a:t>
            </a:r>
            <a:r>
              <a:rPr sz="500" spc="-3" dirty="0">
                <a:latin typeface="Calibri"/>
                <a:cs typeface="Calibri"/>
                <a:hlinkClick r:id="rId88"/>
              </a:rPr>
              <a:t>for </a:t>
            </a:r>
            <a:r>
              <a:rPr sz="500" spc="-18" dirty="0">
                <a:latin typeface="Calibri"/>
                <a:cs typeface="Calibri"/>
                <a:hlinkClick r:id="rId88"/>
              </a:rPr>
              <a:t>the </a:t>
            </a:r>
            <a:r>
              <a:rPr sz="500" spc="6" dirty="0">
                <a:latin typeface="Calibri"/>
                <a:cs typeface="Calibri"/>
                <a:hlinkClick r:id="rId88"/>
              </a:rPr>
              <a:t>Coordination  </a:t>
            </a:r>
            <a:r>
              <a:rPr sz="500" spc="-3" dirty="0">
                <a:latin typeface="Calibri"/>
                <a:cs typeface="Calibri"/>
                <a:hlinkClick r:id="rId88"/>
              </a:rPr>
              <a:t>of </a:t>
            </a:r>
            <a:r>
              <a:rPr sz="500" spc="3" dirty="0">
                <a:latin typeface="Calibri"/>
                <a:cs typeface="Calibri"/>
                <a:hlinkClick r:id="rId88"/>
              </a:rPr>
              <a:t>Humanitarian</a:t>
            </a:r>
            <a:r>
              <a:rPr sz="500" spc="44" dirty="0">
                <a:latin typeface="Calibri"/>
                <a:cs typeface="Calibri"/>
                <a:hlinkClick r:id="rId88"/>
              </a:rPr>
              <a:t> </a:t>
            </a:r>
            <a:r>
              <a:rPr sz="500" spc="9" dirty="0">
                <a:latin typeface="Calibri"/>
                <a:cs typeface="Calibri"/>
                <a:hlinkClick r:id="rId88"/>
              </a:rPr>
              <a:t>Affairs</a:t>
            </a:r>
            <a:endParaRPr sz="500">
              <a:latin typeface="Calibri"/>
              <a:cs typeface="Calibri"/>
            </a:endParaRPr>
          </a:p>
          <a:p>
            <a:pPr marL="151270" marR="95618" indent="-86654">
              <a:lnSpc>
                <a:spcPts val="612"/>
              </a:lnSpc>
              <a:spcBef>
                <a:spcPts val="253"/>
              </a:spcBef>
            </a:pPr>
            <a:r>
              <a:rPr sz="618" b="1" spc="-38" dirty="0">
                <a:latin typeface="Arial"/>
                <a:cs typeface="Arial"/>
                <a:hlinkClick r:id="rId89"/>
              </a:rPr>
              <a:t>DESA </a:t>
            </a:r>
            <a:r>
              <a:rPr sz="500" spc="-6" dirty="0">
                <a:latin typeface="Calibri"/>
                <a:cs typeface="Calibri"/>
                <a:hlinkClick r:id="rId89"/>
              </a:rPr>
              <a:t>Department </a:t>
            </a:r>
            <a:r>
              <a:rPr sz="500" spc="-3" dirty="0">
                <a:latin typeface="Calibri"/>
                <a:cs typeface="Calibri"/>
                <a:hlinkClick r:id="rId89"/>
              </a:rPr>
              <a:t>of </a:t>
            </a:r>
            <a:r>
              <a:rPr sz="500" dirty="0">
                <a:latin typeface="Calibri"/>
                <a:cs typeface="Calibri"/>
                <a:hlinkClick r:id="rId89"/>
              </a:rPr>
              <a:t>Economic </a:t>
            </a:r>
            <a:r>
              <a:rPr sz="500" spc="15" dirty="0">
                <a:latin typeface="Calibri"/>
                <a:cs typeface="Calibri"/>
                <a:hlinkClick r:id="rId89"/>
              </a:rPr>
              <a:t>and  Social</a:t>
            </a:r>
            <a:r>
              <a:rPr sz="500" spc="18" dirty="0">
                <a:latin typeface="Calibri"/>
                <a:cs typeface="Calibri"/>
                <a:hlinkClick r:id="rId89"/>
              </a:rPr>
              <a:t> </a:t>
            </a:r>
            <a:r>
              <a:rPr sz="500" spc="9" dirty="0">
                <a:latin typeface="Calibri"/>
                <a:cs typeface="Calibri"/>
                <a:hlinkClick r:id="rId89"/>
              </a:rPr>
              <a:t>Affairs</a:t>
            </a:r>
            <a:endParaRPr sz="500">
              <a:latin typeface="Calibri"/>
              <a:cs typeface="Calibri"/>
            </a:endParaRPr>
          </a:p>
          <a:p>
            <a:pPr marL="151270" marR="143800" indent="-86654">
              <a:lnSpc>
                <a:spcPts val="612"/>
              </a:lnSpc>
              <a:spcBef>
                <a:spcPts val="253"/>
              </a:spcBef>
            </a:pPr>
            <a:r>
              <a:rPr sz="618" b="1" spc="-9" dirty="0">
                <a:latin typeface="Arial"/>
                <a:cs typeface="Arial"/>
                <a:hlinkClick r:id="rId90"/>
              </a:rPr>
              <a:t>DGACM </a:t>
            </a:r>
            <a:r>
              <a:rPr sz="500" spc="-6" dirty="0">
                <a:latin typeface="Calibri"/>
                <a:cs typeface="Calibri"/>
                <a:hlinkClick r:id="rId90"/>
              </a:rPr>
              <a:t>Department </a:t>
            </a:r>
            <a:r>
              <a:rPr sz="500" spc="-3" dirty="0">
                <a:latin typeface="Calibri"/>
                <a:cs typeface="Calibri"/>
                <a:hlinkClick r:id="rId90"/>
              </a:rPr>
              <a:t>for </a:t>
            </a:r>
            <a:r>
              <a:rPr sz="500" spc="9" dirty="0">
                <a:latin typeface="Calibri"/>
                <a:cs typeface="Calibri"/>
                <a:hlinkClick r:id="rId90"/>
              </a:rPr>
              <a:t>General  </a:t>
            </a:r>
            <a:r>
              <a:rPr sz="500" spc="3" dirty="0">
                <a:latin typeface="Calibri"/>
                <a:cs typeface="Calibri"/>
                <a:hlinkClick r:id="rId90"/>
              </a:rPr>
              <a:t>Assembly </a:t>
            </a:r>
            <a:r>
              <a:rPr sz="500" spc="15" dirty="0">
                <a:latin typeface="Calibri"/>
                <a:cs typeface="Calibri"/>
                <a:hlinkClick r:id="rId90"/>
              </a:rPr>
              <a:t>and </a:t>
            </a:r>
            <a:r>
              <a:rPr sz="500" dirty="0">
                <a:latin typeface="Calibri"/>
                <a:cs typeface="Calibri"/>
                <a:hlinkClick r:id="rId90"/>
              </a:rPr>
              <a:t>Conference  Management</a:t>
            </a:r>
            <a:endParaRPr sz="500">
              <a:latin typeface="Calibri"/>
              <a:cs typeface="Calibri"/>
            </a:endParaRPr>
          </a:p>
          <a:p>
            <a:pPr marL="64617" marR="72460">
              <a:lnSpc>
                <a:spcPts val="865"/>
              </a:lnSpc>
              <a:spcBef>
                <a:spcPts val="50"/>
              </a:spcBef>
            </a:pPr>
            <a:r>
              <a:rPr sz="618" b="1" spc="-26" dirty="0">
                <a:latin typeface="Arial"/>
                <a:cs typeface="Arial"/>
                <a:hlinkClick r:id="rId91"/>
              </a:rPr>
              <a:t>DPI </a:t>
            </a:r>
            <a:r>
              <a:rPr sz="500" spc="-6" dirty="0">
                <a:latin typeface="Calibri"/>
                <a:cs typeface="Calibri"/>
                <a:hlinkClick r:id="rId91"/>
              </a:rPr>
              <a:t>Department </a:t>
            </a:r>
            <a:r>
              <a:rPr sz="500" spc="-3" dirty="0">
                <a:latin typeface="Calibri"/>
                <a:cs typeface="Calibri"/>
                <a:hlinkClick r:id="rId91"/>
              </a:rPr>
              <a:t>of </a:t>
            </a:r>
            <a:r>
              <a:rPr sz="500" dirty="0">
                <a:latin typeface="Calibri"/>
                <a:cs typeface="Calibri"/>
                <a:hlinkClick r:id="rId91"/>
              </a:rPr>
              <a:t>Public </a:t>
            </a:r>
            <a:r>
              <a:rPr sz="500" spc="-3" dirty="0">
                <a:latin typeface="Calibri"/>
                <a:cs typeface="Calibri"/>
                <a:hlinkClick r:id="rId91"/>
              </a:rPr>
              <a:t>Information </a:t>
            </a:r>
            <a:r>
              <a:rPr sz="500" spc="-3" dirty="0">
                <a:latin typeface="Calibri"/>
                <a:cs typeface="Calibri"/>
              </a:rPr>
              <a:t> </a:t>
            </a:r>
            <a:r>
              <a:rPr sz="618" b="1" spc="32" dirty="0">
                <a:latin typeface="Arial"/>
                <a:cs typeface="Arial"/>
              </a:rPr>
              <a:t>DM </a:t>
            </a:r>
            <a:r>
              <a:rPr sz="500" spc="-6" dirty="0">
                <a:latin typeface="Calibri"/>
                <a:cs typeface="Calibri"/>
              </a:rPr>
              <a:t>Department </a:t>
            </a:r>
            <a:r>
              <a:rPr sz="500" spc="-3" dirty="0">
                <a:latin typeface="Calibri"/>
                <a:cs typeface="Calibri"/>
              </a:rPr>
              <a:t>of </a:t>
            </a:r>
            <a:r>
              <a:rPr sz="500" dirty="0">
                <a:latin typeface="Calibri"/>
                <a:cs typeface="Calibri"/>
              </a:rPr>
              <a:t>Management  </a:t>
            </a:r>
            <a:r>
              <a:rPr sz="618" b="1" spc="-35" dirty="0">
                <a:latin typeface="Arial"/>
                <a:cs typeface="Arial"/>
                <a:hlinkClick r:id="rId92"/>
              </a:rPr>
              <a:t>UN-OHRLLS </a:t>
            </a:r>
            <a:r>
              <a:rPr sz="500" spc="9" dirty="0">
                <a:latin typeface="Calibri"/>
                <a:cs typeface="Calibri"/>
                <a:hlinkClick r:id="rId92"/>
              </a:rPr>
              <a:t>Office </a:t>
            </a:r>
            <a:r>
              <a:rPr sz="500" spc="-3" dirty="0">
                <a:latin typeface="Calibri"/>
                <a:cs typeface="Calibri"/>
                <a:hlinkClick r:id="rId92"/>
              </a:rPr>
              <a:t>of </a:t>
            </a:r>
            <a:r>
              <a:rPr sz="500" spc="-18" dirty="0">
                <a:latin typeface="Calibri"/>
                <a:cs typeface="Calibri"/>
                <a:hlinkClick r:id="rId92"/>
              </a:rPr>
              <a:t>the</a:t>
            </a:r>
            <a:r>
              <a:rPr sz="500" spc="44" dirty="0">
                <a:latin typeface="Calibri"/>
                <a:cs typeface="Calibri"/>
                <a:hlinkClick r:id="rId92"/>
              </a:rPr>
              <a:t> </a:t>
            </a:r>
            <a:r>
              <a:rPr sz="500" spc="18" dirty="0">
                <a:latin typeface="Calibri"/>
                <a:cs typeface="Calibri"/>
                <a:hlinkClick r:id="rId92"/>
              </a:rPr>
              <a:t>High</a:t>
            </a:r>
            <a:endParaRPr sz="500">
              <a:latin typeface="Calibri"/>
              <a:cs typeface="Calibri"/>
            </a:endParaRPr>
          </a:p>
          <a:p>
            <a:pPr marL="151270">
              <a:lnSpc>
                <a:spcPts val="541"/>
              </a:lnSpc>
            </a:pPr>
            <a:r>
              <a:rPr sz="500" spc="-6" dirty="0">
                <a:latin typeface="Calibri"/>
                <a:cs typeface="Calibri"/>
                <a:hlinkClick r:id="rId92"/>
              </a:rPr>
              <a:t>Representative </a:t>
            </a:r>
            <a:r>
              <a:rPr sz="500" spc="-3" dirty="0">
                <a:latin typeface="Calibri"/>
                <a:cs typeface="Calibri"/>
                <a:hlinkClick r:id="rId92"/>
              </a:rPr>
              <a:t>for </a:t>
            </a:r>
            <a:r>
              <a:rPr sz="500" spc="-18" dirty="0">
                <a:latin typeface="Calibri"/>
                <a:cs typeface="Calibri"/>
                <a:hlinkClick r:id="rId92"/>
              </a:rPr>
              <a:t>the</a:t>
            </a:r>
            <a:r>
              <a:rPr sz="500" spc="74" dirty="0">
                <a:latin typeface="Calibri"/>
                <a:cs typeface="Calibri"/>
                <a:hlinkClick r:id="rId92"/>
              </a:rPr>
              <a:t> </a:t>
            </a:r>
            <a:r>
              <a:rPr sz="500" spc="-9" dirty="0">
                <a:latin typeface="Calibri"/>
                <a:cs typeface="Calibri"/>
                <a:hlinkClick r:id="rId92"/>
              </a:rPr>
              <a:t>Least</a:t>
            </a:r>
            <a:endParaRPr sz="500">
              <a:latin typeface="Calibri"/>
              <a:cs typeface="Calibri"/>
            </a:endParaRPr>
          </a:p>
          <a:p>
            <a:pPr marL="151270" marR="115787">
              <a:lnSpc>
                <a:spcPct val="101699"/>
              </a:lnSpc>
            </a:pPr>
            <a:r>
              <a:rPr sz="500" dirty="0">
                <a:latin typeface="Calibri"/>
                <a:cs typeface="Calibri"/>
                <a:hlinkClick r:id="rId92"/>
              </a:rPr>
              <a:t>Developed Countries, </a:t>
            </a:r>
            <a:r>
              <a:rPr sz="500" spc="3" dirty="0">
                <a:latin typeface="Calibri"/>
                <a:cs typeface="Calibri"/>
                <a:hlinkClick r:id="rId92"/>
              </a:rPr>
              <a:t>Landlocked  Developing </a:t>
            </a:r>
            <a:r>
              <a:rPr sz="500" dirty="0">
                <a:latin typeface="Calibri"/>
                <a:cs typeface="Calibri"/>
                <a:hlinkClick r:id="rId92"/>
              </a:rPr>
              <a:t>Countries </a:t>
            </a:r>
            <a:r>
              <a:rPr sz="500" spc="15" dirty="0">
                <a:latin typeface="Calibri"/>
                <a:cs typeface="Calibri"/>
                <a:hlinkClick r:id="rId92"/>
              </a:rPr>
              <a:t>and </a:t>
            </a:r>
            <a:r>
              <a:rPr sz="500" spc="6" dirty="0">
                <a:latin typeface="Calibri"/>
                <a:cs typeface="Calibri"/>
                <a:hlinkClick r:id="rId92"/>
              </a:rPr>
              <a:t>Small  </a:t>
            </a:r>
            <a:r>
              <a:rPr sz="500" dirty="0">
                <a:latin typeface="Calibri"/>
                <a:cs typeface="Calibri"/>
                <a:hlinkClick r:id="rId92"/>
              </a:rPr>
              <a:t>Island </a:t>
            </a:r>
            <a:r>
              <a:rPr sz="500" spc="3" dirty="0">
                <a:latin typeface="Calibri"/>
                <a:cs typeface="Calibri"/>
                <a:hlinkClick r:id="rId92"/>
              </a:rPr>
              <a:t>Developing</a:t>
            </a:r>
            <a:r>
              <a:rPr sz="500" spc="38" dirty="0">
                <a:latin typeface="Calibri"/>
                <a:cs typeface="Calibri"/>
                <a:hlinkClick r:id="rId92"/>
              </a:rPr>
              <a:t> </a:t>
            </a:r>
            <a:r>
              <a:rPr sz="500" spc="-6" dirty="0">
                <a:latin typeface="Calibri"/>
                <a:cs typeface="Calibri"/>
                <a:hlinkClick r:id="rId92"/>
              </a:rPr>
              <a:t>States</a:t>
            </a:r>
            <a:endParaRPr sz="500">
              <a:latin typeface="Calibri"/>
              <a:cs typeface="Calibri"/>
            </a:endParaRPr>
          </a:p>
          <a:p>
            <a:pPr marL="151270" marR="164343" indent="-86654">
              <a:lnSpc>
                <a:spcPts val="612"/>
              </a:lnSpc>
              <a:spcBef>
                <a:spcPts val="279"/>
              </a:spcBef>
            </a:pPr>
            <a:r>
              <a:rPr sz="618" b="1" spc="-32" dirty="0">
                <a:latin typeface="Arial"/>
                <a:cs typeface="Arial"/>
                <a:hlinkClick r:id="rId93"/>
              </a:rPr>
              <a:t>OHCHR </a:t>
            </a:r>
            <a:r>
              <a:rPr sz="500" spc="9" dirty="0">
                <a:latin typeface="Calibri"/>
                <a:cs typeface="Calibri"/>
                <a:hlinkClick r:id="rId93"/>
              </a:rPr>
              <a:t>Office </a:t>
            </a:r>
            <a:r>
              <a:rPr sz="500" spc="-3" dirty="0">
                <a:latin typeface="Calibri"/>
                <a:cs typeface="Calibri"/>
                <a:hlinkClick r:id="rId93"/>
              </a:rPr>
              <a:t>of </a:t>
            </a:r>
            <a:r>
              <a:rPr sz="500" spc="-18" dirty="0">
                <a:latin typeface="Calibri"/>
                <a:cs typeface="Calibri"/>
                <a:hlinkClick r:id="rId93"/>
              </a:rPr>
              <a:t>the </a:t>
            </a:r>
            <a:r>
              <a:rPr sz="500" spc="-3" dirty="0">
                <a:latin typeface="Calibri"/>
                <a:cs typeface="Calibri"/>
                <a:hlinkClick r:id="rId93"/>
              </a:rPr>
              <a:t>United  </a:t>
            </a:r>
            <a:r>
              <a:rPr sz="500" spc="6" dirty="0">
                <a:latin typeface="Calibri"/>
                <a:cs typeface="Calibri"/>
                <a:hlinkClick r:id="rId93"/>
              </a:rPr>
              <a:t>Nations </a:t>
            </a:r>
            <a:r>
              <a:rPr sz="500" spc="18" dirty="0">
                <a:latin typeface="Calibri"/>
                <a:cs typeface="Calibri"/>
                <a:hlinkClick r:id="rId93"/>
              </a:rPr>
              <a:t>High </a:t>
            </a:r>
            <a:r>
              <a:rPr sz="500" dirty="0">
                <a:latin typeface="Calibri"/>
                <a:cs typeface="Calibri"/>
                <a:hlinkClick r:id="rId93"/>
              </a:rPr>
              <a:t>Commissioner </a:t>
            </a:r>
            <a:r>
              <a:rPr sz="500" spc="-3" dirty="0">
                <a:latin typeface="Calibri"/>
                <a:cs typeface="Calibri"/>
                <a:hlinkClick r:id="rId93"/>
              </a:rPr>
              <a:t>for  </a:t>
            </a:r>
            <a:r>
              <a:rPr sz="500" spc="6" dirty="0">
                <a:latin typeface="Calibri"/>
                <a:cs typeface="Calibri"/>
                <a:hlinkClick r:id="rId93"/>
              </a:rPr>
              <a:t>Human</a:t>
            </a:r>
            <a:r>
              <a:rPr sz="500" spc="18" dirty="0">
                <a:latin typeface="Calibri"/>
                <a:cs typeface="Calibri"/>
                <a:hlinkClick r:id="rId93"/>
              </a:rPr>
              <a:t> </a:t>
            </a:r>
            <a:r>
              <a:rPr sz="500" dirty="0">
                <a:latin typeface="Calibri"/>
                <a:cs typeface="Calibri"/>
                <a:hlinkClick r:id="rId93"/>
              </a:rPr>
              <a:t>Rights</a:t>
            </a:r>
            <a:endParaRPr sz="500">
              <a:latin typeface="Calibri"/>
              <a:cs typeface="Calibri"/>
            </a:endParaRPr>
          </a:p>
          <a:p>
            <a:pPr marL="151270" marR="127739" indent="-86654">
              <a:lnSpc>
                <a:spcPts val="612"/>
              </a:lnSpc>
              <a:spcBef>
                <a:spcPts val="253"/>
              </a:spcBef>
            </a:pPr>
            <a:r>
              <a:rPr sz="618" b="1" spc="-18" dirty="0">
                <a:latin typeface="Arial"/>
                <a:cs typeface="Arial"/>
                <a:hlinkClick r:id="rId7"/>
              </a:rPr>
              <a:t>UNODC </a:t>
            </a:r>
            <a:r>
              <a:rPr sz="500" spc="-3" dirty="0">
                <a:latin typeface="Calibri"/>
                <a:cs typeface="Calibri"/>
                <a:hlinkClick r:id="rId7"/>
              </a:rPr>
              <a:t>United </a:t>
            </a:r>
            <a:r>
              <a:rPr sz="500" spc="6" dirty="0">
                <a:latin typeface="Calibri"/>
                <a:cs typeface="Calibri"/>
                <a:hlinkClick r:id="rId7"/>
              </a:rPr>
              <a:t>Nations </a:t>
            </a:r>
            <a:r>
              <a:rPr sz="500" spc="9" dirty="0">
                <a:latin typeface="Calibri"/>
                <a:cs typeface="Calibri"/>
                <a:hlinkClick r:id="rId7"/>
              </a:rPr>
              <a:t>Office </a:t>
            </a:r>
            <a:r>
              <a:rPr sz="500" dirty="0">
                <a:latin typeface="Calibri"/>
                <a:cs typeface="Calibri"/>
                <a:hlinkClick r:id="rId7"/>
              </a:rPr>
              <a:t>on  </a:t>
            </a:r>
            <a:r>
              <a:rPr sz="500" spc="9" dirty="0">
                <a:latin typeface="Calibri"/>
                <a:cs typeface="Calibri"/>
                <a:hlinkClick r:id="rId7"/>
              </a:rPr>
              <a:t>Drugs </a:t>
            </a:r>
            <a:r>
              <a:rPr sz="500" spc="15" dirty="0">
                <a:latin typeface="Calibri"/>
                <a:cs typeface="Calibri"/>
                <a:hlinkClick r:id="rId7"/>
              </a:rPr>
              <a:t>and</a:t>
            </a:r>
            <a:r>
              <a:rPr sz="500" spc="29" dirty="0">
                <a:latin typeface="Calibri"/>
                <a:cs typeface="Calibri"/>
                <a:hlinkClick r:id="rId7"/>
              </a:rPr>
              <a:t> </a:t>
            </a:r>
            <a:r>
              <a:rPr sz="500" spc="9" dirty="0">
                <a:latin typeface="Calibri"/>
                <a:cs typeface="Calibri"/>
                <a:hlinkClick r:id="rId7"/>
              </a:rPr>
              <a:t>Crime</a:t>
            </a:r>
            <a:endParaRPr sz="500">
              <a:latin typeface="Calibri"/>
              <a:cs typeface="Calibri"/>
            </a:endParaRPr>
          </a:p>
          <a:p>
            <a:pPr marL="151270" marR="245020" indent="-86654">
              <a:lnSpc>
                <a:spcPts val="612"/>
              </a:lnSpc>
              <a:spcBef>
                <a:spcPts val="253"/>
              </a:spcBef>
            </a:pPr>
            <a:r>
              <a:rPr sz="618" b="1" spc="-50" dirty="0">
                <a:latin typeface="Arial"/>
                <a:cs typeface="Arial"/>
                <a:hlinkClick r:id="rId94"/>
              </a:rPr>
              <a:t>DSS </a:t>
            </a:r>
            <a:r>
              <a:rPr sz="500" spc="-6" dirty="0">
                <a:latin typeface="Calibri"/>
                <a:cs typeface="Calibri"/>
                <a:hlinkClick r:id="rId94"/>
              </a:rPr>
              <a:t>Department </a:t>
            </a:r>
            <a:r>
              <a:rPr sz="500" spc="-3" dirty="0">
                <a:latin typeface="Calibri"/>
                <a:cs typeface="Calibri"/>
                <a:hlinkClick r:id="rId94"/>
              </a:rPr>
              <a:t>of </a:t>
            </a:r>
            <a:r>
              <a:rPr sz="500" dirty="0">
                <a:latin typeface="Calibri"/>
                <a:cs typeface="Calibri"/>
                <a:hlinkClick r:id="rId94"/>
              </a:rPr>
              <a:t>Safety </a:t>
            </a:r>
            <a:r>
              <a:rPr sz="500" spc="15" dirty="0">
                <a:latin typeface="Calibri"/>
                <a:cs typeface="Calibri"/>
                <a:hlinkClick r:id="rId94"/>
              </a:rPr>
              <a:t>and  </a:t>
            </a:r>
            <a:r>
              <a:rPr sz="500" dirty="0">
                <a:latin typeface="Calibri"/>
                <a:cs typeface="Calibri"/>
                <a:hlinkClick r:id="rId94"/>
              </a:rPr>
              <a:t>Security</a:t>
            </a:r>
            <a:endParaRPr sz="500">
              <a:latin typeface="Calibri"/>
              <a:cs typeface="Calibri"/>
            </a:endParaRPr>
          </a:p>
          <a:p>
            <a:pPr>
              <a:spcBef>
                <a:spcPts val="15"/>
              </a:spcBef>
            </a:pPr>
            <a:endParaRPr sz="588">
              <a:latin typeface="Times New Roman"/>
              <a:cs typeface="Times New Roman"/>
            </a:endParaRPr>
          </a:p>
          <a:p>
            <a:pPr marR="222610" algn="ctr"/>
            <a:r>
              <a:rPr sz="618" dirty="0">
                <a:latin typeface="Wingdings 2"/>
                <a:cs typeface="Wingdings 2"/>
              </a:rPr>
              <a:t>ab</a:t>
            </a:r>
            <a:endParaRPr sz="618">
              <a:latin typeface="Wingdings 2"/>
              <a:cs typeface="Wingdings 2"/>
            </a:endParaRPr>
          </a:p>
          <a:p>
            <a:pPr marL="64617" marR="272287">
              <a:lnSpc>
                <a:spcPct val="116900"/>
              </a:lnSpc>
              <a:spcBef>
                <a:spcPts val="511"/>
              </a:spcBef>
            </a:pPr>
            <a:r>
              <a:rPr sz="618" b="1" spc="-12" dirty="0">
                <a:latin typeface="Arial"/>
                <a:cs typeface="Arial"/>
                <a:hlinkClick r:id="rId95"/>
              </a:rPr>
              <a:t>UNOG </a:t>
            </a:r>
            <a:r>
              <a:rPr sz="500" spc="44" dirty="0">
                <a:latin typeface="Calibri"/>
                <a:cs typeface="Calibri"/>
                <a:hlinkClick r:id="rId95"/>
              </a:rPr>
              <a:t>UN </a:t>
            </a:r>
            <a:r>
              <a:rPr sz="500" spc="9" dirty="0">
                <a:latin typeface="Calibri"/>
                <a:cs typeface="Calibri"/>
                <a:hlinkClick r:id="rId95"/>
              </a:rPr>
              <a:t>Office </a:t>
            </a:r>
            <a:r>
              <a:rPr sz="500" spc="-6" dirty="0">
                <a:latin typeface="Calibri"/>
                <a:cs typeface="Calibri"/>
                <a:hlinkClick r:id="rId95"/>
              </a:rPr>
              <a:t>at</a:t>
            </a:r>
            <a:r>
              <a:rPr sz="500" spc="-47" dirty="0">
                <a:latin typeface="Calibri"/>
                <a:cs typeface="Calibri"/>
                <a:hlinkClick r:id="rId95"/>
              </a:rPr>
              <a:t> </a:t>
            </a:r>
            <a:r>
              <a:rPr sz="500" spc="15" dirty="0">
                <a:latin typeface="Calibri"/>
                <a:cs typeface="Calibri"/>
                <a:hlinkClick r:id="rId95"/>
              </a:rPr>
              <a:t>Geneva </a:t>
            </a:r>
            <a:r>
              <a:rPr sz="500" spc="15" dirty="0">
                <a:latin typeface="Calibri"/>
                <a:cs typeface="Calibri"/>
              </a:rPr>
              <a:t> </a:t>
            </a:r>
            <a:r>
              <a:rPr sz="618" b="1" spc="-3" dirty="0">
                <a:latin typeface="Arial"/>
                <a:cs typeface="Arial"/>
                <a:hlinkClick r:id="rId96"/>
              </a:rPr>
              <a:t>UNOV </a:t>
            </a:r>
            <a:r>
              <a:rPr sz="500" spc="44" dirty="0">
                <a:latin typeface="Calibri"/>
                <a:cs typeface="Calibri"/>
                <a:hlinkClick r:id="rId96"/>
              </a:rPr>
              <a:t>UN </a:t>
            </a:r>
            <a:r>
              <a:rPr sz="500" spc="9" dirty="0">
                <a:latin typeface="Calibri"/>
                <a:cs typeface="Calibri"/>
                <a:hlinkClick r:id="rId96"/>
              </a:rPr>
              <a:t>Office </a:t>
            </a:r>
            <a:r>
              <a:rPr sz="500" spc="-6" dirty="0">
                <a:latin typeface="Calibri"/>
                <a:cs typeface="Calibri"/>
                <a:hlinkClick r:id="rId96"/>
              </a:rPr>
              <a:t>at </a:t>
            </a:r>
            <a:r>
              <a:rPr sz="500" spc="9" dirty="0">
                <a:latin typeface="Calibri"/>
                <a:cs typeface="Calibri"/>
                <a:hlinkClick r:id="rId96"/>
              </a:rPr>
              <a:t>Vienna </a:t>
            </a:r>
            <a:r>
              <a:rPr sz="500" spc="9" dirty="0">
                <a:latin typeface="Calibri"/>
                <a:cs typeface="Calibri"/>
              </a:rPr>
              <a:t> </a:t>
            </a:r>
            <a:r>
              <a:rPr sz="618" b="1" spc="-3" dirty="0">
                <a:latin typeface="Arial"/>
                <a:cs typeface="Arial"/>
                <a:hlinkClick r:id="rId97"/>
              </a:rPr>
              <a:t>UNON </a:t>
            </a:r>
            <a:r>
              <a:rPr sz="500" spc="44" dirty="0">
                <a:latin typeface="Calibri"/>
                <a:cs typeface="Calibri"/>
                <a:hlinkClick r:id="rId97"/>
              </a:rPr>
              <a:t>UN </a:t>
            </a:r>
            <a:r>
              <a:rPr sz="500" spc="9" dirty="0">
                <a:latin typeface="Calibri"/>
                <a:cs typeface="Calibri"/>
                <a:hlinkClick r:id="rId97"/>
              </a:rPr>
              <a:t>Office </a:t>
            </a:r>
            <a:r>
              <a:rPr sz="500" spc="-6" dirty="0">
                <a:latin typeface="Calibri"/>
                <a:cs typeface="Calibri"/>
                <a:hlinkClick r:id="rId97"/>
              </a:rPr>
              <a:t>at</a:t>
            </a:r>
            <a:r>
              <a:rPr sz="500" spc="-41" dirty="0">
                <a:latin typeface="Calibri"/>
                <a:cs typeface="Calibri"/>
                <a:hlinkClick r:id="rId97"/>
              </a:rPr>
              <a:t> </a:t>
            </a:r>
            <a:r>
              <a:rPr sz="500" spc="18" dirty="0">
                <a:latin typeface="Calibri"/>
                <a:cs typeface="Calibri"/>
                <a:hlinkClick r:id="rId97"/>
              </a:rPr>
              <a:t>Nairobi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7447264" y="5508831"/>
            <a:ext cx="1159062" cy="278394"/>
          </a:xfrm>
          <a:prstGeom prst="rect">
            <a:avLst/>
          </a:prstGeom>
        </p:spPr>
        <p:txBody>
          <a:bodyPr vert="horz" wrap="square" lIns="0" tIns="13447" rIns="0" bIns="0" rtlCol="0">
            <a:spAutoFit/>
          </a:bodyPr>
          <a:lstStyle/>
          <a:p>
            <a:pPr marL="7470" marR="259960">
              <a:lnSpc>
                <a:spcPts val="570"/>
              </a:lnSpc>
              <a:spcBef>
                <a:spcPts val="106"/>
              </a:spcBef>
            </a:pPr>
            <a:r>
              <a:rPr sz="500" dirty="0">
                <a:latin typeface="Calibri"/>
                <a:cs typeface="Calibri"/>
              </a:rPr>
              <a:t>Published </a:t>
            </a:r>
            <a:r>
              <a:rPr sz="500" spc="15" dirty="0">
                <a:latin typeface="Calibri"/>
                <a:cs typeface="Calibri"/>
              </a:rPr>
              <a:t>by </a:t>
            </a:r>
            <a:r>
              <a:rPr sz="500" spc="-18" dirty="0">
                <a:latin typeface="Calibri"/>
                <a:cs typeface="Calibri"/>
              </a:rPr>
              <a:t>the </a:t>
            </a:r>
            <a:r>
              <a:rPr sz="500" spc="-3" dirty="0">
                <a:latin typeface="Calibri"/>
                <a:cs typeface="Calibri"/>
              </a:rPr>
              <a:t>United </a:t>
            </a:r>
            <a:r>
              <a:rPr sz="500" spc="9" dirty="0">
                <a:latin typeface="Calibri"/>
                <a:cs typeface="Calibri"/>
              </a:rPr>
              <a:t>Nations  </a:t>
            </a:r>
            <a:r>
              <a:rPr sz="500" spc="-3" dirty="0">
                <a:latin typeface="Calibri"/>
                <a:cs typeface="Calibri"/>
              </a:rPr>
              <a:t>Department of </a:t>
            </a:r>
            <a:r>
              <a:rPr sz="500" dirty="0">
                <a:latin typeface="Calibri"/>
                <a:cs typeface="Calibri"/>
              </a:rPr>
              <a:t>Public</a:t>
            </a:r>
            <a:r>
              <a:rPr sz="500" spc="88" dirty="0">
                <a:latin typeface="Calibri"/>
                <a:cs typeface="Calibri"/>
              </a:rPr>
              <a:t> </a:t>
            </a:r>
            <a:r>
              <a:rPr sz="500" spc="-3" dirty="0">
                <a:latin typeface="Calibri"/>
                <a:cs typeface="Calibri"/>
              </a:rPr>
              <a:t>Information</a:t>
            </a:r>
            <a:endParaRPr sz="500">
              <a:latin typeface="Calibri"/>
              <a:cs typeface="Calibri"/>
            </a:endParaRPr>
          </a:p>
          <a:p>
            <a:pPr marL="7470">
              <a:spcBef>
                <a:spcPts val="262"/>
              </a:spcBef>
            </a:pPr>
            <a:r>
              <a:rPr sz="471" spc="3" dirty="0">
                <a:latin typeface="Calibri"/>
                <a:cs typeface="Calibri"/>
              </a:rPr>
              <a:t>DPI/2470—07-49950—December</a:t>
            </a:r>
            <a:r>
              <a:rPr sz="471" spc="9" dirty="0">
                <a:latin typeface="Calibri"/>
                <a:cs typeface="Calibri"/>
              </a:rPr>
              <a:t> </a:t>
            </a:r>
            <a:r>
              <a:rPr sz="471" spc="15" dirty="0">
                <a:latin typeface="Calibri"/>
                <a:cs typeface="Calibri"/>
              </a:rPr>
              <a:t>2007—3M</a:t>
            </a:r>
            <a:endParaRPr sz="471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F81116-0921-46B6-AAD4-B6E00DDD3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914400"/>
          </a:xfrm>
        </p:spPr>
        <p:txBody>
          <a:bodyPr>
            <a:normAutofit fontScale="90000"/>
          </a:bodyPr>
          <a:lstStyle/>
          <a:p>
            <a:r>
              <a:rPr lang="de-DE" sz="3200" b="1" dirty="0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  <a:t>2. United </a:t>
            </a:r>
            <a:r>
              <a:rPr lang="de-DE" sz="3200" b="1" dirty="0" err="1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  <a:t>Nations</a:t>
            </a:r>
            <a:r>
              <a:rPr lang="de-DE" sz="3200" dirty="0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  <a:t> </a:t>
            </a:r>
            <a:r>
              <a:rPr lang="en-US" sz="3200" b="1" dirty="0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  <a:t>Universal Declaration of Human Rights (UDHR)</a:t>
            </a:r>
            <a:endParaRPr lang="de-DE" sz="3200" dirty="0">
              <a:latin typeface="+mn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EC8008-52D9-4EF4-8F0A-4AFE7A55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5181600"/>
          </a:xfrm>
        </p:spPr>
        <p:txBody>
          <a:bodyPr>
            <a:noAutofit/>
          </a:bodyPr>
          <a:lstStyle/>
          <a:p>
            <a:pPr marL="4509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Main rights:</a:t>
            </a:r>
          </a:p>
          <a:p>
            <a:pPr marL="7938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Basis: dignity, liberty, equality, brotherhood</a:t>
            </a:r>
          </a:p>
          <a:p>
            <a:pPr marL="7938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individual rights: </a:t>
            </a:r>
          </a:p>
          <a:p>
            <a:pPr marL="11367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</a:pPr>
            <a:r>
              <a:rPr lang="en-US" sz="2400" dirty="0"/>
              <a:t>the right to life, prohibition of slavery, freedom of speech</a:t>
            </a:r>
          </a:p>
          <a:p>
            <a:pPr marL="11367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</a:pPr>
            <a:r>
              <a:rPr lang="en-US" sz="2400" dirty="0"/>
              <a:t>rights of the individual towards the community </a:t>
            </a:r>
          </a:p>
          <a:p>
            <a:pPr marL="11367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</a:pPr>
            <a:r>
              <a:rPr lang="en-US" sz="2400" dirty="0"/>
              <a:t>spiritual, public, political freedoms: freedom of thought, opinion, religion, word, peaceful association of the individual.</a:t>
            </a:r>
          </a:p>
          <a:p>
            <a:pPr marL="11367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</a:pPr>
            <a:r>
              <a:rPr lang="en-US" sz="2400" dirty="0"/>
              <a:t>economic, social and cultural rights, incl. health rights</a:t>
            </a:r>
          </a:p>
        </p:txBody>
      </p:sp>
    </p:spTree>
    <p:extLst>
      <p:ext uri="{BB962C8B-B14F-4D97-AF65-F5344CB8AC3E}">
        <p14:creationId xmlns:p14="http://schemas.microsoft.com/office/powerpoint/2010/main" val="2233630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5E4BD-448D-4DEC-8E99-326AB500E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9599"/>
            <a:ext cx="7886700" cy="685801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de-DE" sz="3200" b="1" dirty="0">
                <a:solidFill>
                  <a:schemeClr val="bg1"/>
                </a:solidFill>
                <a:latin typeface="+mn-lt"/>
              </a:rPr>
              <a:t>3. UN High Commissioner </a:t>
            </a:r>
            <a:r>
              <a:rPr lang="de-DE" sz="3200" b="1" dirty="0" err="1">
                <a:solidFill>
                  <a:schemeClr val="bg1"/>
                </a:solidFill>
                <a:latin typeface="+mn-lt"/>
              </a:rPr>
              <a:t>for</a:t>
            </a:r>
            <a:r>
              <a:rPr lang="de-DE" sz="3200" b="1" dirty="0">
                <a:solidFill>
                  <a:schemeClr val="bg1"/>
                </a:solidFill>
                <a:latin typeface="+mn-lt"/>
              </a:rPr>
              <a:t> Human Rights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527F30-433C-4A1F-AFD3-7FC01F89D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293" y="1612898"/>
            <a:ext cx="7886700" cy="4879975"/>
          </a:xfrm>
        </p:spPr>
        <p:txBody>
          <a:bodyPr>
            <a:normAutofit/>
          </a:bodyPr>
          <a:lstStyle/>
          <a:p>
            <a:pPr marL="450900" indent="-3429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Objectives,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</a:rPr>
              <a:t>a.o.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pPr marL="72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Promote universal enjoyment of all human rights</a:t>
            </a:r>
          </a:p>
          <a:p>
            <a:pPr marL="72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Promote international cooperation for human rights</a:t>
            </a:r>
          </a:p>
          <a:p>
            <a:pPr marL="72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Promote universal implementation of international standards</a:t>
            </a:r>
          </a:p>
          <a:p>
            <a:pPr marL="72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Assist in the development of new norms</a:t>
            </a:r>
          </a:p>
          <a:p>
            <a:pPr marL="72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Undertake preventive human rights action &amp; Respond to serious violations of human rights</a:t>
            </a:r>
          </a:p>
          <a:p>
            <a:pPr marL="72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Provide education, information advisory services and technical assistance in the field of human rights</a:t>
            </a:r>
          </a:p>
          <a:p>
            <a:pPr marL="450900" indent="-3429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90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96B980-2BA2-4D20-81C0-97996463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5800"/>
            <a:ext cx="7886700" cy="6858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de-DE" sz="3200" b="1" dirty="0">
                <a:solidFill>
                  <a:schemeClr val="bg1"/>
                </a:solidFill>
                <a:latin typeface="+mn-lt"/>
              </a:rPr>
              <a:t>3. </a:t>
            </a:r>
            <a:r>
              <a:rPr lang="de-DE" sz="3200" b="1" dirty="0" err="1">
                <a:solidFill>
                  <a:schemeClr val="bg1"/>
                </a:solidFill>
                <a:latin typeface="+mn-lt"/>
              </a:rPr>
              <a:t>Civil</a:t>
            </a:r>
            <a:r>
              <a:rPr lang="de-DE" sz="3200" b="1" dirty="0">
                <a:solidFill>
                  <a:schemeClr val="bg1"/>
                </a:solidFill>
                <a:latin typeface="+mn-lt"/>
              </a:rPr>
              <a:t> Society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A4CF9F-5FC1-44E5-B2EC-39286505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8"/>
          </a:xfrm>
        </p:spPr>
        <p:txBody>
          <a:bodyPr/>
          <a:lstStyle/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600" dirty="0" err="1"/>
              <a:t>Types</a:t>
            </a:r>
            <a:r>
              <a:rPr lang="de-DE" altLang="de-DE" sz="2600" dirty="0"/>
              <a:t> and </a:t>
            </a:r>
            <a:r>
              <a:rPr lang="de-DE" altLang="de-DE" sz="2600" dirty="0" err="1"/>
              <a:t>roles</a:t>
            </a:r>
            <a:r>
              <a:rPr lang="de-DE" altLang="de-DE" sz="2600" dirty="0"/>
              <a:t> </a:t>
            </a:r>
            <a:r>
              <a:rPr lang="de-DE" altLang="de-DE" sz="2600" dirty="0" err="1"/>
              <a:t>of</a:t>
            </a:r>
            <a:r>
              <a:rPr lang="de-DE" altLang="de-DE" sz="2600" dirty="0"/>
              <a:t> CSOs: </a:t>
            </a:r>
          </a:p>
          <a:p>
            <a:pPr marL="72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DE" altLang="de-DE" sz="2400" dirty="0" err="1"/>
              <a:t>Churches</a:t>
            </a:r>
            <a:r>
              <a:rPr lang="de-DE" altLang="de-DE" sz="2400" dirty="0"/>
              <a:t>/ </a:t>
            </a:r>
            <a:r>
              <a:rPr lang="de-DE" altLang="de-DE" sz="2400" dirty="0" err="1"/>
              <a:t>religious</a:t>
            </a:r>
            <a:r>
              <a:rPr lang="de-DE" altLang="de-DE" sz="2400" dirty="0"/>
              <a:t> </a:t>
            </a:r>
            <a:r>
              <a:rPr lang="de-DE" altLang="de-DE" sz="2400" dirty="0" err="1"/>
              <a:t>communities</a:t>
            </a:r>
            <a:r>
              <a:rPr lang="de-DE" altLang="de-DE" sz="2400" dirty="0"/>
              <a:t> (</a:t>
            </a:r>
            <a:r>
              <a:rPr lang="de-DE" altLang="de-DE" sz="2400" dirty="0" err="1"/>
              <a:t>solidarity</a:t>
            </a:r>
            <a:r>
              <a:rPr lang="de-DE" altLang="de-DE" sz="2400" dirty="0"/>
              <a:t>), </a:t>
            </a:r>
          </a:p>
          <a:p>
            <a:pPr marL="72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DE" altLang="de-DE" sz="2400" dirty="0"/>
              <a:t>Independent </a:t>
            </a:r>
            <a:r>
              <a:rPr lang="de-DE" altLang="de-DE" sz="2400" dirty="0" err="1"/>
              <a:t>associations</a:t>
            </a:r>
            <a:endParaRPr lang="de-DE" altLang="de-DE" sz="2400" dirty="0"/>
          </a:p>
          <a:p>
            <a:pPr marL="10629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</a:pPr>
            <a:r>
              <a:rPr lang="de-DE" altLang="de-DE" sz="2400" dirty="0" err="1"/>
              <a:t>Social</a:t>
            </a:r>
            <a:r>
              <a:rPr lang="de-DE" altLang="de-DE" sz="2400" dirty="0"/>
              <a:t> and </a:t>
            </a:r>
            <a:r>
              <a:rPr lang="de-DE" altLang="de-DE" sz="2400" dirty="0" err="1"/>
              <a:t>medical</a:t>
            </a:r>
            <a:r>
              <a:rPr lang="de-DE" altLang="de-DE" sz="2400" dirty="0"/>
              <a:t> </a:t>
            </a:r>
            <a:r>
              <a:rPr lang="de-DE" altLang="de-DE" sz="2400" dirty="0" err="1"/>
              <a:t>help</a:t>
            </a:r>
            <a:r>
              <a:rPr lang="de-DE" altLang="de-DE" sz="2400" dirty="0"/>
              <a:t> (like </a:t>
            </a:r>
            <a:r>
              <a:rPr lang="de-DE" altLang="de-DE" sz="2400" dirty="0" err="1"/>
              <a:t>Red</a:t>
            </a:r>
            <a:r>
              <a:rPr lang="de-DE" altLang="de-DE" sz="2400" dirty="0"/>
              <a:t> Cross, </a:t>
            </a:r>
            <a:r>
              <a:rPr lang="de-DE" altLang="de-DE" sz="2400" dirty="0" err="1"/>
              <a:t>development</a:t>
            </a:r>
            <a:r>
              <a:rPr lang="de-DE" altLang="de-DE" sz="2400" dirty="0"/>
              <a:t> </a:t>
            </a:r>
            <a:r>
              <a:rPr lang="de-DE" altLang="de-DE" sz="2400" dirty="0" err="1"/>
              <a:t>cooperation</a:t>
            </a:r>
            <a:r>
              <a:rPr lang="de-DE" altLang="de-DE" sz="2400" dirty="0"/>
              <a:t> </a:t>
            </a:r>
            <a:r>
              <a:rPr lang="de-DE" altLang="de-DE" sz="2400" dirty="0" err="1"/>
              <a:t>groups</a:t>
            </a:r>
            <a:r>
              <a:rPr lang="de-DE" altLang="de-DE" sz="2400" dirty="0"/>
              <a:t>), </a:t>
            </a:r>
          </a:p>
          <a:p>
            <a:pPr marL="10629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</a:pPr>
            <a:r>
              <a:rPr lang="de-DE" altLang="de-DE" sz="2400" dirty="0"/>
              <a:t>CSOs </a:t>
            </a:r>
            <a:r>
              <a:rPr lang="de-DE" altLang="de-DE" sz="2400" dirty="0" err="1"/>
              <a:t>as</a:t>
            </a:r>
            <a:r>
              <a:rPr lang="de-DE" altLang="de-DE" sz="2400" dirty="0"/>
              <a:t> </a:t>
            </a:r>
            <a:r>
              <a:rPr lang="de-DE" altLang="de-DE" sz="2400" dirty="0" err="1"/>
              <a:t>product</a:t>
            </a:r>
            <a:r>
              <a:rPr lang="de-DE" altLang="de-DE" sz="2400" dirty="0"/>
              <a:t> </a:t>
            </a:r>
            <a:r>
              <a:rPr lang="de-DE" altLang="de-DE" sz="2400" dirty="0" err="1"/>
              <a:t>of</a:t>
            </a:r>
            <a:r>
              <a:rPr lang="de-DE" altLang="de-DE" sz="2400" dirty="0"/>
              <a:t> </a:t>
            </a:r>
            <a:r>
              <a:rPr lang="de-DE" altLang="de-DE" sz="2400" dirty="0" err="1"/>
              <a:t>socio-political</a:t>
            </a:r>
            <a:r>
              <a:rPr lang="de-DE" altLang="de-DE" sz="2400" dirty="0"/>
              <a:t> </a:t>
            </a:r>
            <a:r>
              <a:rPr lang="de-DE" altLang="de-DE" sz="2400" dirty="0" err="1"/>
              <a:t>movements</a:t>
            </a:r>
            <a:r>
              <a:rPr lang="de-DE" altLang="de-DE" sz="2400" dirty="0"/>
              <a:t> (like </a:t>
            </a:r>
            <a:r>
              <a:rPr lang="de-DE" altLang="de-DE" sz="2400" dirty="0" err="1"/>
              <a:t>self-help</a:t>
            </a:r>
            <a:r>
              <a:rPr lang="de-DE" altLang="de-DE" sz="2400" dirty="0"/>
              <a:t> </a:t>
            </a:r>
            <a:r>
              <a:rPr lang="de-DE" altLang="de-DE" sz="2400" dirty="0" err="1"/>
              <a:t>groups</a:t>
            </a:r>
            <a:r>
              <a:rPr lang="de-DE" altLang="de-DE" sz="2400" dirty="0"/>
              <a:t>, trade </a:t>
            </a:r>
            <a:r>
              <a:rPr lang="de-DE" altLang="de-DE" sz="2400" dirty="0" err="1"/>
              <a:t>unions</a:t>
            </a:r>
            <a:r>
              <a:rPr lang="de-DE" altLang="de-DE" sz="2400" dirty="0"/>
              <a:t>, </a:t>
            </a:r>
            <a:r>
              <a:rPr lang="de-DE" altLang="de-DE" sz="2400" dirty="0" err="1"/>
              <a:t>citizen</a:t>
            </a:r>
            <a:r>
              <a:rPr lang="de-DE" altLang="de-DE" sz="2400" dirty="0"/>
              <a:t> initiatives, </a:t>
            </a:r>
            <a:r>
              <a:rPr lang="de-DE" altLang="de-DE" sz="2400" dirty="0" err="1"/>
              <a:t>watchdogs</a:t>
            </a:r>
            <a:r>
              <a:rPr lang="de-DE" altLang="de-DE" sz="2400" dirty="0"/>
              <a:t>, </a:t>
            </a:r>
            <a:r>
              <a:rPr lang="de-DE" altLang="de-DE" sz="2400" dirty="0" err="1"/>
              <a:t>lobbies</a:t>
            </a:r>
            <a:r>
              <a:rPr lang="de-DE" altLang="de-DE" sz="2400" dirty="0"/>
              <a:t>, </a:t>
            </a:r>
            <a:r>
              <a:rPr lang="de-DE" altLang="de-DE" sz="2400" dirty="0" err="1"/>
              <a:t>political</a:t>
            </a:r>
            <a:r>
              <a:rPr lang="de-DE" altLang="de-DE" sz="2400" dirty="0"/>
              <a:t> </a:t>
            </a:r>
            <a:r>
              <a:rPr lang="de-DE" altLang="de-DE" sz="2400" dirty="0" err="1"/>
              <a:t>influencers</a:t>
            </a:r>
            <a:r>
              <a:rPr lang="de-DE" altLang="de-DE" sz="2400" dirty="0"/>
              <a:t>), </a:t>
            </a:r>
            <a:r>
              <a:rPr lang="de-DE" altLang="de-DE" sz="2400" dirty="0" err="1"/>
              <a:t>advocacy</a:t>
            </a:r>
            <a:r>
              <a:rPr lang="de-DE" altLang="de-DE" sz="2400" dirty="0"/>
              <a:t> </a:t>
            </a:r>
            <a:r>
              <a:rPr lang="de-DE" altLang="de-DE" sz="2400" dirty="0" err="1"/>
              <a:t>groups</a:t>
            </a:r>
            <a:r>
              <a:rPr lang="de-DE" altLang="de-DE" sz="2400" dirty="0"/>
              <a:t>, </a:t>
            </a:r>
            <a:r>
              <a:rPr lang="de-DE" altLang="de-DE" sz="2400" dirty="0" err="1"/>
              <a:t>information</a:t>
            </a:r>
            <a:r>
              <a:rPr lang="de-DE" altLang="de-DE" sz="2400" dirty="0"/>
              <a:t> </a:t>
            </a:r>
            <a:r>
              <a:rPr lang="de-DE" altLang="de-DE" sz="2400" dirty="0" err="1"/>
              <a:t>providers</a:t>
            </a:r>
            <a:r>
              <a:rPr lang="de-DE" altLang="de-DE" sz="2400" dirty="0"/>
              <a:t>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880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FA6BB1-4978-4DC2-A7CA-784D5A944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15911"/>
          </a:xfrm>
        </p:spPr>
        <p:txBody>
          <a:bodyPr>
            <a:normAutofit/>
          </a:bodyPr>
          <a:lstStyle/>
          <a:p>
            <a:r>
              <a:rPr lang="de-DE" sz="800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075BD0-E6D7-4F45-8316-D6077BE73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14400"/>
            <a:ext cx="7886700" cy="5426074"/>
          </a:xfrm>
        </p:spPr>
        <p:txBody>
          <a:bodyPr>
            <a:noAutofit/>
          </a:bodyPr>
          <a:lstStyle/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/>
              <a:t>Within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UN: </a:t>
            </a:r>
            <a:r>
              <a:rPr lang="de-DE" sz="2400" dirty="0" err="1">
                <a:solidFill>
                  <a:sysClr val="windowText" lastClr="000000"/>
                </a:solidFill>
              </a:rPr>
              <a:t>Economic</a:t>
            </a:r>
            <a:r>
              <a:rPr lang="de-DE" sz="2400" dirty="0">
                <a:solidFill>
                  <a:sysClr val="windowText" lastClr="000000"/>
                </a:solidFill>
              </a:rPr>
              <a:t> and </a:t>
            </a:r>
            <a:r>
              <a:rPr lang="de-DE" sz="2400" dirty="0" err="1">
                <a:solidFill>
                  <a:sysClr val="windowText" lastClr="000000"/>
                </a:solidFill>
              </a:rPr>
              <a:t>Social</a:t>
            </a:r>
            <a:r>
              <a:rPr lang="de-DE" sz="2400" dirty="0">
                <a:solidFill>
                  <a:sysClr val="windowText" lastClr="000000"/>
                </a:solidFill>
              </a:rPr>
              <a:t> Council (ECOSOC): </a:t>
            </a:r>
            <a:r>
              <a:rPr lang="de-DE" sz="2400" dirty="0" err="1">
                <a:solidFill>
                  <a:sysClr val="windowText" lastClr="000000"/>
                </a:solidFill>
              </a:rPr>
              <a:t>Civil</a:t>
            </a:r>
            <a:r>
              <a:rPr lang="de-DE" sz="2400" dirty="0">
                <a:solidFill>
                  <a:sysClr val="windowText" lastClr="000000"/>
                </a:solidFill>
              </a:rPr>
              <a:t> Society </a:t>
            </a:r>
            <a:r>
              <a:rPr lang="de-DE" sz="2400" dirty="0" err="1">
                <a:solidFill>
                  <a:sysClr val="windowText" lastClr="000000"/>
                </a:solidFill>
              </a:rPr>
              <a:t>Platform</a:t>
            </a:r>
            <a:r>
              <a:rPr lang="de-DE" sz="2400" dirty="0">
                <a:solidFill>
                  <a:sysClr val="windowText" lastClr="000000"/>
                </a:solidFill>
              </a:rPr>
              <a:t> = </a:t>
            </a:r>
            <a:r>
              <a:rPr lang="de-DE" sz="2400" dirty="0" err="1">
                <a:solidFill>
                  <a:sysClr val="windowText" lastClr="000000"/>
                </a:solidFill>
              </a:rPr>
              <a:t>consultative</a:t>
            </a:r>
            <a:r>
              <a:rPr lang="de-DE" sz="2400" dirty="0">
                <a:solidFill>
                  <a:sysClr val="windowText" lastClr="000000"/>
                </a:solidFill>
              </a:rPr>
              <a:t> </a:t>
            </a:r>
            <a:r>
              <a:rPr lang="de-DE" sz="2400" dirty="0" err="1">
                <a:solidFill>
                  <a:sysClr val="windowText" lastClr="000000"/>
                </a:solidFill>
              </a:rPr>
              <a:t>role</a:t>
            </a:r>
            <a:endParaRPr lang="de-DE" sz="2400" dirty="0">
              <a:solidFill>
                <a:sysClr val="windowText" lastClr="000000"/>
              </a:solidFill>
            </a:endParaRP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Recognition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many</a:t>
            </a:r>
            <a:r>
              <a:rPr lang="de-DE" sz="2400" dirty="0"/>
              <a:t> </a:t>
            </a:r>
            <a:r>
              <a:rPr lang="de-DE" sz="2400" dirty="0" err="1"/>
              <a:t>governments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CSOs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</a:p>
          <a:p>
            <a:pPr marL="720000" lvl="1" indent="-360000">
              <a:lnSpc>
                <a:spcPct val="12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DE" sz="2400" dirty="0" err="1"/>
              <a:t>more</a:t>
            </a:r>
            <a:r>
              <a:rPr lang="de-DE" sz="2400" dirty="0"/>
              <a:t> flexible, </a:t>
            </a:r>
            <a:r>
              <a:rPr lang="de-DE" sz="2400" dirty="0" err="1"/>
              <a:t>faster</a:t>
            </a:r>
            <a:r>
              <a:rPr lang="de-DE" sz="2400" dirty="0"/>
              <a:t>, </a:t>
            </a:r>
          </a:p>
          <a:p>
            <a:pPr marL="720000" lvl="1" indent="-360000">
              <a:lnSpc>
                <a:spcPct val="12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DE" sz="2400" dirty="0" err="1"/>
              <a:t>good</a:t>
            </a:r>
            <a:r>
              <a:rPr lang="de-DE" sz="2400" dirty="0"/>
              <a:t> </a:t>
            </a:r>
            <a:r>
              <a:rPr lang="de-DE" sz="2400" dirty="0" err="1"/>
              <a:t>watchdogs</a:t>
            </a:r>
            <a:r>
              <a:rPr lang="de-DE" sz="2400" dirty="0"/>
              <a:t>, </a:t>
            </a:r>
          </a:p>
          <a:p>
            <a:pPr marL="720000" lvl="1" indent="-360000">
              <a:lnSpc>
                <a:spcPct val="12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DE" sz="2400" dirty="0" err="1"/>
              <a:t>willing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take</a:t>
            </a:r>
            <a:r>
              <a:rPr lang="de-DE" sz="2400" dirty="0"/>
              <a:t> </a:t>
            </a:r>
            <a:r>
              <a:rPr lang="de-DE" sz="2400" dirty="0" err="1"/>
              <a:t>risks</a:t>
            </a:r>
            <a:r>
              <a:rPr lang="de-DE" sz="2400" dirty="0"/>
              <a:t>, like </a:t>
            </a:r>
            <a:r>
              <a:rPr lang="de-DE" sz="2400" dirty="0" err="1"/>
              <a:t>working</a:t>
            </a:r>
            <a:r>
              <a:rPr lang="de-DE" sz="2400" dirty="0"/>
              <a:t> in </a:t>
            </a:r>
            <a:r>
              <a:rPr lang="de-DE" sz="2400" dirty="0" err="1"/>
              <a:t>conflict</a:t>
            </a:r>
            <a:r>
              <a:rPr lang="de-DE" sz="2400" dirty="0"/>
              <a:t> </a:t>
            </a:r>
            <a:r>
              <a:rPr lang="de-DE" sz="2400" dirty="0" err="1"/>
              <a:t>prone</a:t>
            </a:r>
            <a:r>
              <a:rPr lang="de-DE" sz="2400" dirty="0"/>
              <a:t> </a:t>
            </a:r>
            <a:r>
              <a:rPr lang="de-DE" sz="2400" dirty="0" err="1"/>
              <a:t>regions</a:t>
            </a:r>
            <a:r>
              <a:rPr lang="de-DE" sz="2400" dirty="0"/>
              <a:t>, </a:t>
            </a:r>
          </a:p>
          <a:p>
            <a:pPr marL="720000" lvl="1" indent="-360000">
              <a:lnSpc>
                <a:spcPct val="12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DE" sz="2400" dirty="0" err="1"/>
              <a:t>speaking</a:t>
            </a:r>
            <a:r>
              <a:rPr lang="de-DE" sz="2400" dirty="0"/>
              <a:t> out </a:t>
            </a:r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governments</a:t>
            </a:r>
            <a:r>
              <a:rPr lang="de-DE" sz="2400" dirty="0"/>
              <a:t> </a:t>
            </a:r>
            <a:r>
              <a:rPr lang="de-DE" sz="2400" dirty="0" err="1"/>
              <a:t>cannot</a:t>
            </a:r>
            <a:r>
              <a:rPr lang="de-DE" sz="2400" dirty="0"/>
              <a:t> do</a:t>
            </a: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/>
              <a:t>Disapproval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many</a:t>
            </a:r>
            <a:r>
              <a:rPr lang="de-DE" sz="2400" dirty="0"/>
              <a:t> </a:t>
            </a:r>
            <a:r>
              <a:rPr lang="de-DE" sz="2400" dirty="0" err="1"/>
              <a:t>governments</a:t>
            </a:r>
            <a:r>
              <a:rPr lang="de-DE" sz="2400" dirty="0"/>
              <a:t>: </a:t>
            </a:r>
            <a:r>
              <a:rPr lang="de-DE" sz="2400" dirty="0" err="1"/>
              <a:t>fearing</a:t>
            </a:r>
            <a:r>
              <a:rPr lang="de-DE" sz="2400" dirty="0"/>
              <a:t> </a:t>
            </a:r>
            <a:r>
              <a:rPr lang="de-DE" sz="2400" dirty="0" err="1"/>
              <a:t>citizen</a:t>
            </a:r>
            <a:r>
              <a:rPr lang="de-DE" sz="2400" dirty="0"/>
              <a:t> </a:t>
            </a:r>
            <a:r>
              <a:rPr lang="de-DE" sz="2400" dirty="0" err="1"/>
              <a:t>control</a:t>
            </a:r>
            <a:endParaRPr lang="de-DE" sz="2400" dirty="0"/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CSOs = </a:t>
            </a:r>
            <a:r>
              <a:rPr lang="de-DE" sz="2400" dirty="0" err="1"/>
              <a:t>moral</a:t>
            </a:r>
            <a:r>
              <a:rPr lang="de-DE" sz="2400" dirty="0"/>
              <a:t> </a:t>
            </a:r>
            <a:r>
              <a:rPr lang="de-DE" sz="2400" dirty="0" err="1"/>
              <a:t>conscience</a:t>
            </a:r>
            <a:r>
              <a:rPr lang="de-DE" sz="2400" dirty="0"/>
              <a:t> = </a:t>
            </a:r>
            <a:r>
              <a:rPr lang="de-DE" sz="2400" dirty="0" err="1"/>
              <a:t>standing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Human Rights</a:t>
            </a:r>
          </a:p>
        </p:txBody>
      </p:sp>
    </p:spTree>
    <p:extLst>
      <p:ext uri="{BB962C8B-B14F-4D97-AF65-F5344CB8AC3E}">
        <p14:creationId xmlns:p14="http://schemas.microsoft.com/office/powerpoint/2010/main" val="507174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225EA-55A1-48B4-A647-4F34D536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15961"/>
            <a:ext cx="7886700" cy="685801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de-DE" sz="3200" b="1" dirty="0">
                <a:solidFill>
                  <a:schemeClr val="bg1"/>
                </a:solidFill>
                <a:latin typeface="+mn-lt"/>
              </a:rPr>
              <a:t>4. The </a:t>
            </a:r>
            <a:r>
              <a:rPr lang="de-DE" sz="3200" b="1" dirty="0" err="1">
                <a:solidFill>
                  <a:schemeClr val="bg1"/>
                </a:solidFill>
                <a:latin typeface="+mn-lt"/>
              </a:rPr>
              <a:t>Lecture</a:t>
            </a:r>
            <a:r>
              <a:rPr lang="de-DE" sz="3200" b="1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CAF407-DADD-495F-A5FC-0DABBA048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741738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/>
              <a:t>2018: The Declaration </a:t>
            </a:r>
            <a:r>
              <a:rPr lang="de-DE" sz="2400" b="1" dirty="0" err="1"/>
              <a:t>of</a:t>
            </a:r>
            <a:r>
              <a:rPr lang="de-DE" sz="2400" b="1" dirty="0"/>
              <a:t> Human Rights </a:t>
            </a:r>
            <a:r>
              <a:rPr lang="de-DE" altLang="de-DE" sz="2400" b="1" dirty="0"/>
              <a:t>will </a:t>
            </a:r>
            <a:r>
              <a:rPr lang="de-DE" altLang="de-DE" sz="2400" b="1" dirty="0" err="1"/>
              <a:t>be</a:t>
            </a:r>
            <a:r>
              <a:rPr lang="de-DE" altLang="de-DE" sz="2400" b="1" dirty="0"/>
              <a:t> 70 </a:t>
            </a:r>
            <a:r>
              <a:rPr lang="de-DE" altLang="de-DE" sz="2400" b="1" dirty="0" err="1"/>
              <a:t>years</a:t>
            </a:r>
            <a:r>
              <a:rPr lang="de-DE" altLang="de-DE" sz="2400" b="1" dirty="0"/>
              <a:t> </a:t>
            </a:r>
            <a:r>
              <a:rPr lang="de-DE" altLang="de-DE" sz="2400" b="1" dirty="0" err="1"/>
              <a:t>old</a:t>
            </a:r>
            <a:r>
              <a:rPr lang="de-DE" altLang="de-DE" sz="2400" b="1" dirty="0"/>
              <a:t> </a:t>
            </a:r>
            <a:endParaRPr lang="de-DE" sz="2400" dirty="0"/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A </a:t>
            </a:r>
            <a:r>
              <a:rPr lang="de-DE" sz="2400" dirty="0" err="1"/>
              <a:t>reason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inform</a:t>
            </a:r>
            <a:r>
              <a:rPr lang="de-DE" sz="2400" dirty="0"/>
              <a:t> and </a:t>
            </a:r>
            <a:r>
              <a:rPr lang="de-DE" sz="2400" dirty="0" err="1"/>
              <a:t>discuss</a:t>
            </a:r>
            <a:r>
              <a:rPr lang="de-DE" sz="2400" dirty="0"/>
              <a:t> </a:t>
            </a:r>
            <a:r>
              <a:rPr lang="de-DE" sz="2400" dirty="0" err="1"/>
              <a:t>about</a:t>
            </a:r>
            <a:r>
              <a:rPr lang="de-DE" sz="2400" dirty="0"/>
              <a:t> – a </a:t>
            </a:r>
            <a:r>
              <a:rPr lang="de-DE" sz="2400" dirty="0" err="1"/>
              <a:t>reason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being</a:t>
            </a:r>
            <a:r>
              <a:rPr lang="de-DE" sz="2400" dirty="0"/>
              <a:t> </a:t>
            </a:r>
            <a:r>
              <a:rPr lang="de-DE" sz="2400" dirty="0" err="1"/>
              <a:t>topic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our</a:t>
            </a:r>
            <a:r>
              <a:rPr lang="de-DE" sz="2400" dirty="0"/>
              <a:t> </a:t>
            </a:r>
            <a:r>
              <a:rPr lang="de-DE" sz="2400" dirty="0" err="1"/>
              <a:t>lecture</a:t>
            </a:r>
            <a:endParaRPr lang="de-DE" sz="2400" dirty="0"/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In </a:t>
            </a:r>
            <a:r>
              <a:rPr lang="de-DE" sz="2400" dirty="0" err="1"/>
              <a:t>times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growing</a:t>
            </a:r>
            <a:r>
              <a:rPr lang="de-DE" sz="2400" dirty="0"/>
              <a:t> </a:t>
            </a:r>
            <a:r>
              <a:rPr lang="de-DE" sz="2400" dirty="0" err="1"/>
              <a:t>stupity</a:t>
            </a:r>
            <a:r>
              <a:rPr lang="de-DE" sz="2400" dirty="0"/>
              <a:t> and </a:t>
            </a:r>
            <a:r>
              <a:rPr lang="de-DE" sz="2400" dirty="0" err="1"/>
              <a:t>populism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important</a:t>
            </a:r>
            <a:r>
              <a:rPr lang="de-DE" sz="2400" dirty="0"/>
              <a:t> </a:t>
            </a:r>
            <a:r>
              <a:rPr lang="de-DE" sz="2400" dirty="0" err="1"/>
              <a:t>role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human </a:t>
            </a:r>
            <a:r>
              <a:rPr lang="de-DE" sz="2400" dirty="0" err="1"/>
              <a:t>rights</a:t>
            </a:r>
            <a:r>
              <a:rPr lang="de-DE" sz="2400" dirty="0"/>
              <a:t> and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civil</a:t>
            </a:r>
            <a:r>
              <a:rPr lang="de-DE" sz="2400" dirty="0"/>
              <a:t> </a:t>
            </a:r>
            <a:r>
              <a:rPr lang="de-DE" sz="2400" dirty="0" err="1"/>
              <a:t>society</a:t>
            </a:r>
            <a:r>
              <a:rPr lang="de-DE" sz="2400" dirty="0"/>
              <a:t> </a:t>
            </a:r>
            <a:r>
              <a:rPr lang="de-DE" sz="2400" dirty="0" err="1"/>
              <a:t>standing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human </a:t>
            </a:r>
            <a:r>
              <a:rPr lang="de-DE" sz="2400" dirty="0" err="1"/>
              <a:t>rights</a:t>
            </a:r>
            <a:r>
              <a:rPr lang="de-DE" sz="2400" dirty="0"/>
              <a:t> </a:t>
            </a:r>
            <a:r>
              <a:rPr lang="de-DE" sz="2400" dirty="0" err="1"/>
              <a:t>need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emphasized</a:t>
            </a:r>
            <a:r>
              <a:rPr lang="de-DE" sz="2400" dirty="0"/>
              <a:t>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1779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465843"/>
            <a:ext cx="8001000" cy="296158"/>
          </a:xfrm>
        </p:spPr>
        <p:txBody>
          <a:bodyPr>
            <a:noAutofit/>
          </a:bodyPr>
          <a:lstStyle/>
          <a:p>
            <a:pPr eaLnBrk="1" hangingPunct="1"/>
            <a:r>
              <a:rPr lang="de-DE" altLang="de-DE" sz="8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141412"/>
            <a:ext cx="7886700" cy="4575175"/>
          </a:xfrm>
          <a:noFill/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30.10.2018 </a:t>
            </a:r>
            <a:endParaRPr lang="de-DE" sz="2400" b="1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Civil Society – an Introduction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400" dirty="0"/>
              <a:t>Prof. Dr. Brigitte </a:t>
            </a:r>
            <a:r>
              <a:rPr lang="en-US" sz="2400" dirty="0" err="1"/>
              <a:t>Fahrenhorst</a:t>
            </a:r>
            <a:r>
              <a:rPr lang="en-US" sz="2400" dirty="0"/>
              <a:t> (TU Berlin / Society for International Development)</a:t>
            </a:r>
          </a:p>
          <a:p>
            <a:endParaRPr lang="en-US" sz="2400" dirty="0"/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06.11.2018</a:t>
            </a:r>
            <a:endParaRPr lang="de-DE" sz="2400" b="1" dirty="0"/>
          </a:p>
          <a:p>
            <a:pPr marL="0" indent="0"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Human Rights Protection - Achievements /Challenges 70 years after the adoption of the Universal Declaration of Human Rights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/>
              <a:t>Michael </a:t>
            </a:r>
            <a:r>
              <a:rPr lang="en-US" sz="2400" dirty="0" err="1"/>
              <a:t>Windfuhr</a:t>
            </a:r>
            <a:r>
              <a:rPr lang="en-US" sz="2400" dirty="0"/>
              <a:t> (German Institute for Human Rights)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066800"/>
            <a:ext cx="8001000" cy="518160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13.11.2018 </a:t>
            </a:r>
            <a:endParaRPr lang="de-DE" sz="2400" b="1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Right to Adequate Food and Nutrition: A Holistic Approach</a:t>
            </a:r>
            <a:endParaRPr lang="de-DE" sz="2400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dirty="0"/>
              <a:t>Prof. Dr. Anne Bellows (Syracuse University (USA) and FIAN)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en-US" sz="2400" b="1" dirty="0"/>
              <a:t> </a:t>
            </a: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20.11.2018 </a:t>
            </a:r>
            <a:endParaRPr lang="de-DE" sz="2400" b="1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Human rights and refugee rights under attack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dirty="0"/>
              <a:t>Karl Kopp (PRO ASYL)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endParaRPr lang="en-US" sz="2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001000" cy="4800600"/>
          </a:xfrm>
        </p:spPr>
        <p:txBody>
          <a:bodyPr>
            <a:noAutofit/>
          </a:bodyPr>
          <a:lstStyle/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27.11.2018</a:t>
            </a:r>
            <a:endParaRPr lang="de-DE" sz="2400" b="1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Legal Struggle against Poverty and Hunger - Public Interest Litigation and Social Change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dirty="0"/>
              <a:t>Colin </a:t>
            </a:r>
            <a:r>
              <a:rPr lang="en-US" sz="2400" dirty="0" err="1"/>
              <a:t>Gonsalves</a:t>
            </a:r>
            <a:r>
              <a:rPr lang="en-US" sz="2400" dirty="0"/>
              <a:t> (Senior Advocate Supreme Court of India/ Founder Human Rights Law Network/ Laureate - Right Livelihood Award) </a:t>
            </a: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04.12.2018 </a:t>
            </a:r>
            <a:endParaRPr lang="de-DE" sz="2400" b="1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Freedom of expression as an indicator for the state of a society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dirty="0"/>
              <a:t>Th</a:t>
            </a:r>
            <a:r>
              <a:rPr lang="de-DE" sz="2400" dirty="0" err="1"/>
              <a:t>omas</a:t>
            </a:r>
            <a:r>
              <a:rPr lang="de-DE" sz="2400" dirty="0"/>
              <a:t> </a:t>
            </a:r>
            <a:r>
              <a:rPr lang="de-DE" sz="2400" dirty="0" err="1"/>
              <a:t>Kowohl</a:t>
            </a:r>
            <a:r>
              <a:rPr lang="en-US" sz="2400" dirty="0"/>
              <a:t> (Amnesty International)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5105400"/>
          </a:xfrm>
        </p:spPr>
        <p:txBody>
          <a:bodyPr>
            <a:noAutofit/>
          </a:bodyPr>
          <a:lstStyle/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11.12.2018</a:t>
            </a:r>
            <a:endParaRPr lang="de-DE" sz="2400" b="1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Women’s Rights are Human Rights – the long way to Women’s Emancipation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de-DE" sz="2400" dirty="0"/>
              <a:t>Prof. Dr. </a:t>
            </a:r>
            <a:r>
              <a:rPr lang="de-DE" sz="2400" dirty="0" err="1"/>
              <a:t>Godula</a:t>
            </a:r>
            <a:r>
              <a:rPr lang="de-DE" sz="2400" dirty="0"/>
              <a:t> Kosack (TERRE DES FEMMES)</a:t>
            </a:r>
            <a:endParaRPr lang="en-US" sz="2400" dirty="0"/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de-DE" sz="2400" b="1" dirty="0"/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18.12.2018 </a:t>
            </a:r>
            <a:endParaRPr lang="de-DE" sz="2400" b="1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Global Peasant Rights as a Right-based Approach towards Rural Development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dirty="0"/>
              <a:t>Dr. R</a:t>
            </a:r>
            <a:r>
              <a:rPr lang="de-DE" sz="2400" dirty="0" err="1"/>
              <a:t>udolf</a:t>
            </a:r>
            <a:r>
              <a:rPr lang="de-DE" sz="2400" dirty="0"/>
              <a:t> </a:t>
            </a:r>
            <a:r>
              <a:rPr lang="de-DE" sz="2400" dirty="0" err="1"/>
              <a:t>Buntzel</a:t>
            </a:r>
            <a:r>
              <a:rPr lang="de-DE" sz="2400" dirty="0"/>
              <a:t> </a:t>
            </a:r>
            <a:r>
              <a:rPr lang="en-US" sz="2400" dirty="0"/>
              <a:t>(BESH)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912812"/>
            <a:ext cx="8001000" cy="606425"/>
          </a:xfrm>
        </p:spPr>
        <p:txBody>
          <a:bodyPr>
            <a:noAutofit/>
          </a:bodyPr>
          <a:lstStyle/>
          <a:p>
            <a:pPr eaLnBrk="1" hangingPunct="1"/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I. General 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42912" y="2133600"/>
            <a:ext cx="8134350" cy="3508375"/>
          </a:xfrm>
        </p:spPr>
        <p:txBody>
          <a:bodyPr>
            <a:normAutofit/>
          </a:bodyPr>
          <a:lstStyle/>
          <a:p>
            <a:pPr marL="360000" indent="-360000" eaLnBrk="1" hangingPunct="1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 err="1">
                <a:latin typeface="Calibri" panose="020F0502020204030204" pitchFamily="34" charset="0"/>
              </a:rPr>
              <a:t>Lecture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series</a:t>
            </a:r>
            <a:r>
              <a:rPr lang="de-DE" altLang="de-DE" sz="2400" dirty="0">
                <a:latin typeface="Calibri" panose="020F0502020204030204" pitchFamily="34" charset="0"/>
              </a:rPr>
              <a:t> 16 </a:t>
            </a:r>
            <a:r>
              <a:rPr lang="de-DE" altLang="de-DE" sz="2400" dirty="0" err="1">
                <a:latin typeface="Calibri" panose="020F0502020204030204" pitchFamily="34" charset="0"/>
              </a:rPr>
              <a:t>years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old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marL="360000" indent="-360000" eaLnBrk="1" hangingPunct="1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>
                <a:latin typeface="Calibri" panose="020F0502020204030204" pitchFamily="34" charset="0"/>
              </a:rPr>
              <a:t>Information on </a:t>
            </a:r>
            <a:r>
              <a:rPr lang="de-DE" altLang="de-DE" sz="2400" dirty="0" err="1">
                <a:latin typeface="Calibri" panose="020F0502020204030204" pitchFamily="34" charset="0"/>
              </a:rPr>
              <a:t>development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issues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esp</a:t>
            </a:r>
            <a:r>
              <a:rPr lang="de-DE" altLang="de-DE" sz="2400" dirty="0">
                <a:latin typeface="Calibri" panose="020F0502020204030204" pitchFamily="34" charset="0"/>
              </a:rPr>
              <a:t>. </a:t>
            </a:r>
            <a:r>
              <a:rPr lang="de-DE" altLang="de-DE" sz="2400" dirty="0" err="1">
                <a:latin typeface="Calibri" panose="020F0502020204030204" pitchFamily="34" charset="0"/>
              </a:rPr>
              <a:t>sustainable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development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marL="360000" indent="-360000" eaLnBrk="1" hangingPunct="1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>
                <a:latin typeface="Calibri" panose="020F0502020204030204" pitchFamily="34" charset="0"/>
              </a:rPr>
              <a:t>Linking </a:t>
            </a:r>
            <a:r>
              <a:rPr lang="de-DE" altLang="de-DE" sz="2400" dirty="0" err="1">
                <a:latin typeface="Calibri" panose="020F0502020204030204" pitchFamily="34" charset="0"/>
              </a:rPr>
              <a:t>theories</a:t>
            </a:r>
            <a:r>
              <a:rPr lang="de-DE" altLang="de-DE" sz="2400" dirty="0">
                <a:latin typeface="Calibri" panose="020F0502020204030204" pitchFamily="34" charset="0"/>
              </a:rPr>
              <a:t> &amp; </a:t>
            </a:r>
            <a:r>
              <a:rPr lang="de-DE" altLang="de-DE" sz="2400" dirty="0" err="1">
                <a:latin typeface="Calibri" panose="020F0502020204030204" pitchFamily="34" charset="0"/>
              </a:rPr>
              <a:t>practice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marL="360000" indent="-360000" eaLnBrk="1" hangingPunct="1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>
                <a:latin typeface="Calibri" panose="020F0502020204030204" pitchFamily="34" charset="0"/>
              </a:rPr>
              <a:t>Open </a:t>
            </a:r>
            <a:r>
              <a:rPr lang="de-DE" altLang="de-DE" sz="2400" dirty="0" err="1">
                <a:latin typeface="Calibri" panose="020F0502020204030204" pitchFamily="34" charset="0"/>
              </a:rPr>
              <a:t>for</a:t>
            </a:r>
            <a:r>
              <a:rPr lang="de-DE" altLang="de-DE" sz="2400" dirty="0">
                <a:latin typeface="Calibri" panose="020F0502020204030204" pitchFamily="34" charset="0"/>
              </a:rPr>
              <a:t> all </a:t>
            </a:r>
            <a:r>
              <a:rPr lang="de-DE" altLang="de-DE" sz="2400" dirty="0" err="1">
                <a:latin typeface="Calibri" panose="020F0502020204030204" pitchFamily="34" charset="0"/>
              </a:rPr>
              <a:t>students</a:t>
            </a:r>
            <a:r>
              <a:rPr lang="de-DE" altLang="de-DE" sz="2400" dirty="0">
                <a:latin typeface="Calibri" panose="020F0502020204030204" pitchFamily="34" charset="0"/>
              </a:rPr>
              <a:t> &amp; </a:t>
            </a:r>
            <a:r>
              <a:rPr lang="de-DE" altLang="de-DE" sz="2400" dirty="0" err="1">
                <a:latin typeface="Calibri" panose="020F0502020204030204" pitchFamily="34" charset="0"/>
              </a:rPr>
              <a:t>interested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public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marL="360000" indent="-360000" eaLnBrk="1" hangingPunct="1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 err="1">
                <a:latin typeface="Calibri" panose="020F0502020204030204" pitchFamily="34" charset="0"/>
              </a:rPr>
              <a:t>Since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sommer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semester</a:t>
            </a:r>
            <a:r>
              <a:rPr lang="de-DE" altLang="de-DE" sz="2400" dirty="0">
                <a:latin typeface="Calibri" panose="020F0502020204030204" pitchFamily="34" charset="0"/>
              </a:rPr>
              <a:t> 2015 = English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724400"/>
          </a:xfrm>
        </p:spPr>
        <p:txBody>
          <a:bodyPr>
            <a:noAutofit/>
          </a:bodyPr>
          <a:lstStyle/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08.01.2019 </a:t>
            </a:r>
            <a:endParaRPr lang="de-DE" sz="2400" b="1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Right to Clean Energy - Energy efficiency and renewable energy in the global South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dirty="0"/>
              <a:t>Denis </a:t>
            </a:r>
            <a:r>
              <a:rPr lang="en-US" sz="2400" dirty="0" err="1"/>
              <a:t>Machnik</a:t>
            </a:r>
            <a:r>
              <a:rPr lang="en-US" sz="2400" dirty="0"/>
              <a:t> (</a:t>
            </a:r>
            <a:r>
              <a:rPr lang="en-US" sz="2400" dirty="0" err="1"/>
              <a:t>atmosfair</a:t>
            </a:r>
            <a:r>
              <a:rPr lang="en-US" sz="2400" dirty="0"/>
              <a:t> </a:t>
            </a:r>
            <a:r>
              <a:rPr lang="en-US" sz="2400" dirty="0" err="1"/>
              <a:t>gGmbH</a:t>
            </a:r>
            <a:r>
              <a:rPr lang="en-US" sz="2400" dirty="0"/>
              <a:t>)</a:t>
            </a:r>
            <a:endParaRPr lang="de-DE" sz="2400" dirty="0"/>
          </a:p>
          <a:p>
            <a:endParaRPr lang="en-US" sz="2400" b="1" dirty="0"/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15.1.2019 </a:t>
            </a:r>
            <a:endParaRPr lang="de-DE" sz="2400" b="1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Education for all - challenges &amp; prospects for post-war Sierra Leone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de-DE" sz="2400" dirty="0"/>
              <a:t>Edward </a:t>
            </a:r>
            <a:r>
              <a:rPr lang="de-DE" sz="2400" dirty="0" err="1"/>
              <a:t>Mando</a:t>
            </a:r>
            <a:r>
              <a:rPr lang="de-DE" sz="2400" dirty="0"/>
              <a:t>/Brigitte Steinmetz (Kindernetzwerk Sierra Leone)</a:t>
            </a:r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907962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03123A-4976-4DAD-8719-A2D081BD2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244474"/>
          </a:xfrm>
        </p:spPr>
        <p:txBody>
          <a:bodyPr>
            <a:normAutofit/>
          </a:bodyPr>
          <a:lstStyle/>
          <a:p>
            <a:r>
              <a:rPr lang="de-DE" sz="800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ABE7D3-DEB1-4147-A2BD-4425DF7B6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085" y="762000"/>
            <a:ext cx="7886700" cy="54102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29.01.2019</a:t>
            </a:r>
            <a:r>
              <a:rPr lang="en-US" sz="2400" b="1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2400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None/>
            </a:pPr>
            <a:r>
              <a:rPr lang="en-US" sz="2400" b="1" cap="small" dirty="0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Human Rights work in times of Shrinking political Space </a:t>
            </a:r>
            <a:endParaRPr lang="de-DE" sz="2400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Dr. Julia </a:t>
            </a:r>
            <a:r>
              <a:rPr lang="en-US" sz="2400" dirty="0" err="1">
                <a:ea typeface="Times New Roman" panose="02020603050405020304" pitchFamily="18" charset="0"/>
                <a:cs typeface="Arial" panose="020B0604020202020204" pitchFamily="34" charset="0"/>
              </a:rPr>
              <a:t>Duchrow</a:t>
            </a:r>
            <a:r>
              <a:rPr 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 (Bread for the World, Head Human Rights &amp; Peace Unit)</a:t>
            </a:r>
            <a:endParaRPr lang="de-DE" sz="2400" dirty="0"/>
          </a:p>
          <a:p>
            <a:pPr marL="0" indent="0">
              <a:buNone/>
            </a:pPr>
            <a:endParaRPr lang="de-DE" dirty="0"/>
          </a:p>
          <a:p>
            <a:pPr marL="360000" indent="-360000">
              <a:lnSpc>
                <a:spcPct val="11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05.02.2019</a:t>
            </a:r>
            <a:r>
              <a:rPr lang="en-US" sz="2400" b="1" cap="small" dirty="0"/>
              <a:t> </a:t>
            </a:r>
            <a:endParaRPr lang="de-DE" sz="2400" b="1" dirty="0"/>
          </a:p>
          <a:p>
            <a:pPr marL="0" indent="0">
              <a:lnSpc>
                <a:spcPct val="11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Economic versus Social Rights? Renaissance of Social Rights in difficult times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dirty="0"/>
              <a:t>Gabriele Bischoff (German Trade Unions’ Union - DGB, President Workers’ Group in the European Economic &amp; Social Committee)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850185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FC1D1A-2259-4770-9611-40302A442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68274"/>
          </a:xfrm>
        </p:spPr>
        <p:txBody>
          <a:bodyPr>
            <a:normAutofit fontScale="90000"/>
          </a:bodyPr>
          <a:lstStyle/>
          <a:p>
            <a:r>
              <a:rPr lang="de-DE" sz="800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6007C2-710C-4434-81E8-48ECAD63E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38200"/>
            <a:ext cx="7886700" cy="50292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12.02.2019 </a:t>
            </a:r>
            <a:endParaRPr lang="de-DE" sz="2400" b="1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sz="2400" b="1" cap="small" dirty="0">
                <a:solidFill>
                  <a:srgbClr val="C00000"/>
                </a:solidFill>
              </a:rPr>
              <a:t>The UN Convention 169 - How indigenous and traditional peoples can use it for their rights</a:t>
            </a:r>
            <a:endParaRPr lang="de-DE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</a:pPr>
            <a:r>
              <a:rPr lang="de-DE" sz="2400" dirty="0"/>
              <a:t>Silke </a:t>
            </a:r>
            <a:r>
              <a:rPr lang="de-DE" sz="2400" dirty="0" err="1"/>
              <a:t>Tribukait</a:t>
            </a:r>
            <a:r>
              <a:rPr lang="de-DE" sz="2400" dirty="0"/>
              <a:t> (Aktionsgemeinschaft Solidarische Welt)</a:t>
            </a:r>
          </a:p>
        </p:txBody>
      </p:sp>
    </p:spTree>
    <p:extLst>
      <p:ext uri="{BB962C8B-B14F-4D97-AF65-F5344CB8AC3E}">
        <p14:creationId xmlns:p14="http://schemas.microsoft.com/office/powerpoint/2010/main" val="1862290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err="1">
                <a:solidFill>
                  <a:srgbClr val="C00000"/>
                </a:solidFill>
                <a:latin typeface="+mn-lt"/>
              </a:rPr>
              <a:t>Organizers</a:t>
            </a:r>
            <a:r>
              <a:rPr lang="de-DE" sz="4000" b="1" dirty="0">
                <a:solidFill>
                  <a:srgbClr val="C00000"/>
                </a:solidFill>
                <a:latin typeface="+mn-lt"/>
              </a:rPr>
              <a:t> and </a:t>
            </a:r>
            <a:r>
              <a:rPr lang="de-DE" sz="4000" b="1" dirty="0" err="1">
                <a:solidFill>
                  <a:srgbClr val="C00000"/>
                </a:solidFill>
                <a:latin typeface="+mn-lt"/>
              </a:rPr>
              <a:t>supporters</a:t>
            </a:r>
            <a:r>
              <a:rPr lang="de-DE" sz="4000" b="1" dirty="0">
                <a:solidFill>
                  <a:srgbClr val="C00000"/>
                </a:solidFill>
                <a:latin typeface="+mn-lt"/>
              </a:rPr>
              <a:t>:</a:t>
            </a:r>
          </a:p>
        </p:txBody>
      </p:sp>
      <p:pic>
        <p:nvPicPr>
          <p:cNvPr id="4" name="Inhaltsplatzhalter 3" descr=" Bild in Originalgröße anzeigen  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40" y="1321776"/>
            <a:ext cx="1809750" cy="1828800"/>
          </a:xfrm>
          <a:prstGeom prst="rect">
            <a:avLst/>
          </a:prstGeom>
          <a:noFill/>
        </p:spPr>
      </p:pic>
      <p:pic>
        <p:nvPicPr>
          <p:cNvPr id="6" name="Grafik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619" y="620102"/>
            <a:ext cx="2101645" cy="1844674"/>
          </a:xfrm>
          <a:prstGeom prst="rect">
            <a:avLst/>
          </a:prstGeom>
          <a:noFill/>
        </p:spPr>
      </p:pic>
      <p:pic>
        <p:nvPicPr>
          <p:cNvPr id="7" name="Grafik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430" y="1260689"/>
            <a:ext cx="2695575" cy="2408174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8" name="Grafik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20" y="3490008"/>
            <a:ext cx="4635500" cy="1143000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9" name="Grafik 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667727"/>
            <a:ext cx="2141095" cy="1844674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1" name="Grafik 10" descr="Global Cooperation Council">
            <a:extLst>
              <a:ext uri="{FF2B5EF4-FFF2-40B4-BE49-F238E27FC236}">
                <a16:creationId xmlns:a16="http://schemas.microsoft.com/office/drawing/2014/main" id="{80B75545-84C0-44A1-9434-20C76E4DE526}"/>
              </a:ext>
            </a:extLst>
          </p:cNvPr>
          <p:cNvPicPr/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40" y="4792962"/>
            <a:ext cx="3943350" cy="1486524"/>
          </a:xfrm>
          <a:prstGeom prst="rect">
            <a:avLst/>
          </a:prstGeom>
          <a:noFill/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8C6CB29A-D390-4139-A141-6DD4E31D2CBA}"/>
              </a:ext>
            </a:extLst>
          </p:cNvPr>
          <p:cNvPicPr/>
          <p:nvPr/>
        </p:nvPicPr>
        <p:blipFill>
          <a:blip r:embed="rId10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58000" contrast="5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64" y="4851833"/>
            <a:ext cx="3533110" cy="99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1725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566738" y="533400"/>
            <a:ext cx="8001000" cy="530225"/>
          </a:xfrm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defRPr/>
            </a:pPr>
            <a:r>
              <a:rPr lang="de-DE" altLang="de-DE" sz="800" cap="small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1063625"/>
            <a:ext cx="8001000" cy="4956175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de-DE" sz="2400" dirty="0">
              <a:latin typeface="Calibri" panose="020F0502020204030204" pitchFamily="34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de-DE" sz="4400" b="1" cap="small" dirty="0" err="1">
                <a:solidFill>
                  <a:srgbClr val="C00000"/>
                </a:solidFill>
              </a:rPr>
              <a:t>Please</a:t>
            </a:r>
            <a:r>
              <a:rPr lang="de-DE" sz="4400" b="1" cap="small" dirty="0">
                <a:solidFill>
                  <a:srgbClr val="C00000"/>
                </a:solidFill>
              </a:rPr>
              <a:t>, </a:t>
            </a:r>
            <a:r>
              <a:rPr lang="de-DE" sz="4400" b="1" cap="small" dirty="0" err="1">
                <a:solidFill>
                  <a:srgbClr val="C00000"/>
                </a:solidFill>
              </a:rPr>
              <a:t>enjoy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the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lecture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and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gain</a:t>
            </a:r>
            <a:r>
              <a:rPr lang="de-DE" sz="4400" b="1" cap="small" dirty="0">
                <a:solidFill>
                  <a:srgbClr val="C00000"/>
                </a:solidFill>
              </a:rPr>
              <a:t> </a:t>
            </a:r>
            <a:r>
              <a:rPr lang="de-DE" sz="4400" b="1" cap="small" dirty="0" err="1">
                <a:solidFill>
                  <a:srgbClr val="C00000"/>
                </a:solidFill>
              </a:rPr>
              <a:t>knowledge</a:t>
            </a:r>
            <a:endParaRPr lang="de-DE" sz="4400" b="1" cap="small" dirty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de-DE" sz="2400" b="1" cap="small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b="1" dirty="0"/>
              <a:t>Prof. Dr. B. Fahrenhorst: </a:t>
            </a:r>
            <a:r>
              <a:rPr lang="en-US" sz="2400" b="1" u="sng" dirty="0">
                <a:hlinkClick r:id="rId2"/>
              </a:rPr>
              <a:t>BrigitteFahrenhorst@t-online.de</a:t>
            </a:r>
            <a:r>
              <a:rPr lang="en-US" sz="2400" b="1" dirty="0"/>
              <a:t>;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b="1" dirty="0"/>
              <a:t>Sami </a:t>
            </a:r>
            <a:r>
              <a:rPr lang="en-US" sz="2400" b="1" dirty="0" err="1"/>
              <a:t>Meaini</a:t>
            </a:r>
            <a:r>
              <a:rPr lang="en-US" sz="2400" b="1" dirty="0"/>
              <a:t>: </a:t>
            </a:r>
            <a:r>
              <a:rPr lang="en-US" sz="2400" b="1" u="sng" dirty="0">
                <a:hlinkClick r:id="rId3"/>
              </a:rPr>
              <a:t>sami.meaini@gmx.de</a:t>
            </a:r>
            <a:endParaRPr lang="en-US" sz="2400" b="1" u="sng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2400" b="1" u="sng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b="1" dirty="0"/>
              <a:t>Webpage: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2400" b="1" dirty="0"/>
              <a:t>https://ecodevelopment.jimdo.com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400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de-DE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7FB427-967F-4FFA-8D3D-31F35D737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3074"/>
          </a:xfrm>
        </p:spPr>
        <p:txBody>
          <a:bodyPr>
            <a:normAutofit/>
          </a:bodyPr>
          <a:lstStyle/>
          <a:p>
            <a:r>
              <a:rPr lang="de-DE" sz="800" dirty="0"/>
              <a:t>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541466-A425-4252-82EF-264389E6E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70" y="1143000"/>
            <a:ext cx="7886700" cy="5486400"/>
          </a:xfrm>
        </p:spPr>
        <p:txBody>
          <a:bodyPr>
            <a:normAutofit/>
          </a:bodyPr>
          <a:lstStyle/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 err="1">
                <a:latin typeface="Calibri" panose="020F0502020204030204" pitchFamily="34" charset="0"/>
              </a:rPr>
              <a:t>Organised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by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</a:p>
          <a:p>
            <a:pPr marL="72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DE" altLang="de-DE" sz="2400" dirty="0"/>
              <a:t>Society </a:t>
            </a:r>
            <a:r>
              <a:rPr lang="de-DE" altLang="de-DE" sz="2400" dirty="0" err="1"/>
              <a:t>for</a:t>
            </a:r>
            <a:r>
              <a:rPr lang="de-DE" altLang="de-DE" sz="2400" dirty="0"/>
              <a:t> International Development – Berlin Chapter, </a:t>
            </a:r>
          </a:p>
          <a:p>
            <a:pPr marL="72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DE" altLang="de-DE" sz="2400" dirty="0"/>
              <a:t>Institute </a:t>
            </a:r>
            <a:r>
              <a:rPr lang="de-DE" altLang="de-DE" sz="2400" dirty="0" err="1"/>
              <a:t>for</a:t>
            </a:r>
            <a:r>
              <a:rPr lang="de-DE" altLang="de-DE" sz="2400" dirty="0"/>
              <a:t> </a:t>
            </a:r>
            <a:r>
              <a:rPr lang="de-DE" altLang="de-DE" sz="2400" dirty="0" err="1"/>
              <a:t>Landcape</a:t>
            </a:r>
            <a:r>
              <a:rPr lang="de-DE" altLang="de-DE" sz="2400" dirty="0"/>
              <a:t> Architecture and Environment </a:t>
            </a:r>
            <a:r>
              <a:rPr lang="de-DE" altLang="de-DE" sz="2400" dirty="0" err="1"/>
              <a:t>Planning</a:t>
            </a:r>
            <a:r>
              <a:rPr lang="de-DE" altLang="de-DE" sz="2400" dirty="0"/>
              <a:t> </a:t>
            </a:r>
            <a:r>
              <a:rPr lang="de-DE" altLang="de-DE" sz="2400" dirty="0" err="1"/>
              <a:t>of</a:t>
            </a:r>
            <a:r>
              <a:rPr lang="de-DE" altLang="de-DE" sz="2400" dirty="0"/>
              <a:t> TU,</a:t>
            </a:r>
          </a:p>
          <a:p>
            <a:pPr marL="72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DE" altLang="de-DE" sz="2400" dirty="0"/>
              <a:t>German UN </a:t>
            </a:r>
            <a:r>
              <a:rPr lang="de-DE" altLang="de-DE" sz="2400" dirty="0" err="1"/>
              <a:t>Association</a:t>
            </a:r>
            <a:r>
              <a:rPr lang="de-DE" altLang="de-DE" sz="2400" dirty="0"/>
              <a:t>,</a:t>
            </a:r>
          </a:p>
          <a:p>
            <a:pPr marL="72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DE" altLang="de-DE" sz="2400" dirty="0"/>
              <a:t>Global </a:t>
            </a:r>
            <a:r>
              <a:rPr lang="de-DE" altLang="de-DE" sz="2400" dirty="0" err="1"/>
              <a:t>Cooperation</a:t>
            </a:r>
            <a:r>
              <a:rPr lang="de-DE" altLang="de-DE" sz="2400" dirty="0"/>
              <a:t> Council </a:t>
            </a: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de-DE" sz="2400" dirty="0"/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/>
              <a:t>Supported </a:t>
            </a:r>
            <a:r>
              <a:rPr lang="de-DE" sz="2400" dirty="0" err="1"/>
              <a:t>by</a:t>
            </a:r>
            <a:endParaRPr lang="de-DE" sz="2400" dirty="0"/>
          </a:p>
          <a:p>
            <a:pPr marL="7029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DE" altLang="de-DE" sz="2400" dirty="0">
                <a:solidFill>
                  <a:srgbClr val="212121"/>
                </a:solidFill>
              </a:rPr>
              <a:t>Berlin Office </a:t>
            </a:r>
            <a:r>
              <a:rPr lang="de-DE" altLang="de-DE" sz="2400" dirty="0" err="1">
                <a:solidFill>
                  <a:srgbClr val="212121"/>
                </a:solidFill>
              </a:rPr>
              <a:t>of</a:t>
            </a:r>
            <a:r>
              <a:rPr lang="de-DE" altLang="de-DE" sz="2400" dirty="0">
                <a:solidFill>
                  <a:srgbClr val="212121"/>
                </a:solidFill>
              </a:rPr>
              <a:t> Development </a:t>
            </a:r>
            <a:r>
              <a:rPr lang="de-DE" altLang="de-DE" sz="2400" dirty="0" err="1">
                <a:solidFill>
                  <a:srgbClr val="212121"/>
                </a:solidFill>
              </a:rPr>
              <a:t>Cooperation</a:t>
            </a:r>
            <a:r>
              <a:rPr lang="de-DE" altLang="de-DE" sz="2400" dirty="0"/>
              <a:t> </a:t>
            </a:r>
          </a:p>
          <a:p>
            <a:pPr marL="702900" lvl="2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DE" sz="2400" dirty="0" err="1"/>
              <a:t>Bread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World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94069B1-E4C7-4F34-A46C-7CFBF18FD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97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457200"/>
            <a:ext cx="8001000" cy="682625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de-DE" alt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1. </a:t>
            </a:r>
            <a:r>
              <a:rPr lang="de-DE" alt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Conditions</a:t>
            </a:r>
            <a:r>
              <a:rPr lang="de-DE" alt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for</a:t>
            </a:r>
            <a:r>
              <a:rPr lang="de-DE" alt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obtaining</a:t>
            </a:r>
            <a:r>
              <a:rPr lang="de-DE" alt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certificates</a:t>
            </a:r>
            <a:endParaRPr lang="de-DE" altLang="de-DE" sz="3200" b="1" cap="small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2438" y="1139825"/>
            <a:ext cx="8229600" cy="5489576"/>
          </a:xfrm>
        </p:spPr>
        <p:txBody>
          <a:bodyPr>
            <a:normAutofit lnSpcReduction="10000"/>
          </a:bodyPr>
          <a:lstStyle/>
          <a:p>
            <a:pPr marL="360000" indent="-360000" eaLnBrk="1" hangingPunct="1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Regular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participation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dirty="0">
                <a:latin typeface="Calibri" panose="020F0502020204030204" pitchFamily="34" charset="0"/>
              </a:rPr>
              <a:t>(not </a:t>
            </a:r>
            <a:r>
              <a:rPr lang="de-DE" altLang="de-DE" sz="2400" dirty="0" err="1">
                <a:latin typeface="Calibri" panose="020F0502020204030204" pitchFamily="34" charset="0"/>
              </a:rPr>
              <a:t>more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than</a:t>
            </a:r>
            <a:r>
              <a:rPr lang="de-DE" altLang="de-DE" sz="2400" dirty="0">
                <a:latin typeface="Calibri" panose="020F0502020204030204" pitchFamily="34" charset="0"/>
              </a:rPr>
              <a:t> 3 </a:t>
            </a:r>
            <a:r>
              <a:rPr lang="de-DE" altLang="de-DE" sz="2400" dirty="0" err="1">
                <a:latin typeface="Calibri" panose="020F0502020204030204" pitchFamily="34" charset="0"/>
              </a:rPr>
              <a:t>times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absence</a:t>
            </a:r>
            <a:r>
              <a:rPr lang="de-DE" altLang="de-DE" sz="2400" dirty="0">
                <a:latin typeface="Calibri" panose="020F0502020204030204" pitchFamily="34" charset="0"/>
              </a:rPr>
              <a:t>)</a:t>
            </a:r>
          </a:p>
          <a:p>
            <a:pPr marL="360000" indent="-360000" eaLnBrk="1" hangingPunct="1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2 </a:t>
            </a:r>
            <a:r>
              <a:rPr lang="de-DE" altLang="de-DE" sz="2400" dirty="0" err="1">
                <a:latin typeface="Calibri" panose="020F0502020204030204" pitchFamily="34" charset="0"/>
              </a:rPr>
              <a:t>types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of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certificates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available</a:t>
            </a:r>
            <a:r>
              <a:rPr lang="de-DE" altLang="de-DE" sz="2400" dirty="0">
                <a:latin typeface="Calibri" panose="020F0502020204030204" pitchFamily="34" charset="0"/>
              </a:rPr>
              <a:t>:</a:t>
            </a: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  <a:defRPr/>
            </a:pP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1)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Participation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certificate</a:t>
            </a:r>
            <a:endParaRPr lang="de-DE" altLang="de-DE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None/>
              <a:defRPr/>
            </a:pP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2)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Certificate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with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credit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points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2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and</a:t>
            </a:r>
            <a:r>
              <a:rPr lang="de-DE" altLang="de-DE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grades: </a:t>
            </a: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Paper in English </a:t>
            </a:r>
            <a:r>
              <a:rPr lang="de-DE" altLang="de-DE" sz="2400" dirty="0" err="1">
                <a:latin typeface="Calibri" panose="020F0502020204030204" pitchFamily="34" charset="0"/>
              </a:rPr>
              <a:t>or</a:t>
            </a:r>
            <a:r>
              <a:rPr lang="de-DE" altLang="de-DE" sz="2400" dirty="0">
                <a:latin typeface="Calibri" panose="020F0502020204030204" pitchFamily="34" charset="0"/>
              </a:rPr>
              <a:t> German</a:t>
            </a: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3-5 </a:t>
            </a:r>
            <a:r>
              <a:rPr lang="de-DE" altLang="de-DE" sz="2400" dirty="0" err="1">
                <a:latin typeface="Calibri" panose="020F0502020204030204" pitchFamily="34" charset="0"/>
              </a:rPr>
              <a:t>questions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are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formulated</a:t>
            </a:r>
            <a:r>
              <a:rPr lang="de-DE" altLang="de-DE" sz="2400" dirty="0">
                <a:latin typeface="Calibri" panose="020F0502020204030204" pitchFamily="34" charset="0"/>
              </a:rPr>
              <a:t> out </a:t>
            </a:r>
            <a:r>
              <a:rPr lang="de-DE" altLang="de-DE" sz="2400" dirty="0" err="1">
                <a:latin typeface="Calibri" panose="020F0502020204030204" pitchFamily="34" charset="0"/>
              </a:rPr>
              <a:t>of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which</a:t>
            </a:r>
            <a:r>
              <a:rPr lang="de-DE" altLang="de-DE" sz="2400" dirty="0">
                <a:latin typeface="Calibri" panose="020F0502020204030204" pitchFamily="34" charset="0"/>
              </a:rPr>
              <a:t> 1, 2, </a:t>
            </a:r>
            <a:r>
              <a:rPr lang="de-DE" altLang="de-DE" sz="2400" dirty="0" err="1">
                <a:latin typeface="Calibri" panose="020F0502020204030204" pitchFamily="34" charset="0"/>
              </a:rPr>
              <a:t>or</a:t>
            </a:r>
            <a:r>
              <a:rPr lang="de-DE" altLang="de-DE" sz="2400" dirty="0">
                <a:latin typeface="Calibri" panose="020F0502020204030204" pitchFamily="34" charset="0"/>
              </a:rPr>
              <a:t> 3 </a:t>
            </a:r>
            <a:r>
              <a:rPr lang="de-DE" altLang="de-DE" sz="2400" dirty="0" err="1">
                <a:latin typeface="Calibri" panose="020F0502020204030204" pitchFamily="34" charset="0"/>
              </a:rPr>
              <a:t>to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be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analyzed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Max 6 </a:t>
            </a:r>
            <a:r>
              <a:rPr lang="de-DE" altLang="de-DE" sz="2400" dirty="0" err="1">
                <a:latin typeface="Calibri" panose="020F0502020204030204" pitchFamily="34" charset="0"/>
              </a:rPr>
              <a:t>credit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points</a:t>
            </a:r>
            <a:r>
              <a:rPr lang="de-DE" altLang="de-DE" sz="2400" dirty="0">
                <a:latin typeface="Calibri" panose="020F0502020204030204" pitchFamily="34" charset="0"/>
              </a:rPr>
              <a:t> (LP </a:t>
            </a:r>
            <a:r>
              <a:rPr lang="de-DE" altLang="de-DE" sz="2400" dirty="0" err="1">
                <a:latin typeface="Calibri" panose="020F0502020204030204" pitchFamily="34" charset="0"/>
              </a:rPr>
              <a:t>or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ETCS</a:t>
            </a:r>
            <a:r>
              <a:rPr lang="de-DE" altLang="de-DE" sz="2400" dirty="0">
                <a:latin typeface="Calibri" panose="020F0502020204030204" pitchFamily="34" charset="0"/>
              </a:rPr>
              <a:t>) – 2 </a:t>
            </a:r>
            <a:r>
              <a:rPr lang="de-DE" altLang="de-DE" sz="2400" dirty="0" err="1">
                <a:latin typeface="Calibri" panose="020F0502020204030204" pitchFamily="34" charset="0"/>
              </a:rPr>
              <a:t>credit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points</a:t>
            </a:r>
            <a:r>
              <a:rPr lang="de-DE" altLang="de-DE" sz="2400" dirty="0">
                <a:latin typeface="Calibri" panose="020F0502020204030204" pitchFamily="34" charset="0"/>
              </a:rPr>
              <a:t> per </a:t>
            </a:r>
            <a:r>
              <a:rPr lang="de-DE" altLang="de-DE" sz="2400" dirty="0" err="1">
                <a:latin typeface="Calibri" panose="020F0502020204030204" pitchFamily="34" charset="0"/>
              </a:rPr>
              <a:t>question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defRPr/>
            </a:pPr>
            <a:r>
              <a:rPr lang="de-DE" altLang="de-DE" sz="2400" dirty="0" err="1">
                <a:latin typeface="Calibri" panose="020F0502020204030204" pitchFamily="34" charset="0"/>
              </a:rPr>
              <a:t>Each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question</a:t>
            </a:r>
            <a:r>
              <a:rPr lang="de-DE" altLang="de-DE" sz="2400" dirty="0">
                <a:latin typeface="Calibri" panose="020F0502020204030204" pitchFamily="34" charset="0"/>
              </a:rPr>
              <a:t>: </a:t>
            </a:r>
            <a:r>
              <a:rPr lang="de-DE" altLang="de-DE" sz="2400" dirty="0" err="1">
                <a:latin typeface="Calibri" panose="020F0502020204030204" pitchFamily="34" charset="0"/>
              </a:rPr>
              <a:t>ca</a:t>
            </a:r>
            <a:r>
              <a:rPr lang="de-DE" altLang="de-DE" sz="2400" dirty="0">
                <a:latin typeface="Calibri" panose="020F0502020204030204" pitchFamily="34" charset="0"/>
              </a:rPr>
              <a:t> 8 – 10 </a:t>
            </a:r>
            <a:r>
              <a:rPr lang="de-DE" altLang="de-DE" sz="2400" dirty="0" err="1">
                <a:latin typeface="Calibri" panose="020F0502020204030204" pitchFamily="34" charset="0"/>
              </a:rPr>
              <a:t>pages</a:t>
            </a:r>
            <a:endParaRPr lang="de-DE" altLang="de-DE" sz="2400" dirty="0">
              <a:latin typeface="Calibri" panose="020F0502020204030204" pitchFamily="34" charset="0"/>
            </a:endParaRP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defRPr/>
            </a:pPr>
            <a:r>
              <a:rPr lang="de-DE" altLang="de-DE" sz="2400" dirty="0">
                <a:latin typeface="Calibri" panose="020F0502020204030204" pitchFamily="34" charset="0"/>
              </a:rPr>
              <a:t>Scientific </a:t>
            </a:r>
            <a:r>
              <a:rPr lang="de-DE" altLang="de-DE" sz="2400" dirty="0" err="1">
                <a:latin typeface="Calibri" panose="020F0502020204030204" pitchFamily="34" charset="0"/>
              </a:rPr>
              <a:t>paper</a:t>
            </a:r>
            <a:r>
              <a:rPr lang="de-DE" altLang="de-DE" sz="2400" dirty="0">
                <a:latin typeface="Calibri" panose="020F0502020204030204" pitchFamily="34" charset="0"/>
              </a:rPr>
              <a:t>: </a:t>
            </a:r>
            <a:r>
              <a:rPr lang="de-DE" altLang="de-DE" sz="2400" dirty="0" err="1">
                <a:latin typeface="Calibri" panose="020F0502020204030204" pitchFamily="34" charset="0"/>
              </a:rPr>
              <a:t>using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scientific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literature</a:t>
            </a:r>
            <a:r>
              <a:rPr lang="de-DE" altLang="de-DE" sz="2400" dirty="0">
                <a:latin typeface="Calibri" panose="020F0502020204030204" pitchFamily="34" charset="0"/>
              </a:rPr>
              <a:t>, not </a:t>
            </a:r>
            <a:r>
              <a:rPr lang="de-DE" altLang="de-DE" sz="2400" dirty="0" err="1">
                <a:latin typeface="Calibri" panose="020F0502020204030204" pitchFamily="34" charset="0"/>
              </a:rPr>
              <a:t>only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internet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correct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citation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introduction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theoretical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overview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practice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discussion</a:t>
            </a:r>
            <a:r>
              <a:rPr lang="de-DE" altLang="de-DE" sz="2400" dirty="0">
                <a:latin typeface="Calibri" panose="020F0502020204030204" pitchFamily="34" charset="0"/>
              </a:rPr>
              <a:t>, </a:t>
            </a:r>
            <a:r>
              <a:rPr lang="de-DE" altLang="de-DE" sz="2400" dirty="0" err="1">
                <a:latin typeface="Calibri" panose="020F0502020204030204" pitchFamily="34" charset="0"/>
              </a:rPr>
              <a:t>own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ideas</a:t>
            </a:r>
            <a:r>
              <a:rPr lang="de-DE" altLang="de-DE" sz="2400" dirty="0">
                <a:latin typeface="Calibri" panose="020F0502020204030204" pitchFamily="34" charset="0"/>
              </a:rPr>
              <a:t>/ </a:t>
            </a:r>
            <a:r>
              <a:rPr lang="de-DE" altLang="de-DE" sz="2400" dirty="0" err="1">
                <a:latin typeface="Calibri" panose="020F0502020204030204" pitchFamily="34" charset="0"/>
              </a:rPr>
              <a:t>analysis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</a:p>
          <a:p>
            <a:pPr eaLnBrk="1" hangingPunct="1">
              <a:defRPr/>
            </a:pPr>
            <a:endParaRPr lang="de-DE" altLang="de-DE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16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675" y="609599"/>
            <a:ext cx="8001000" cy="685801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2. Submission </a:t>
            </a:r>
            <a:r>
              <a:rPr 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of</a:t>
            </a:r>
            <a:r>
              <a:rPr lang="de-DE" sz="3200" b="1" cap="small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de-DE" sz="3200" b="1" cap="small" dirty="0" err="1">
                <a:solidFill>
                  <a:schemeClr val="bg1"/>
                </a:solidFill>
                <a:latin typeface="Calibri" panose="020F0502020204030204" pitchFamily="34" charset="0"/>
              </a:rPr>
              <a:t>papers</a:t>
            </a:r>
            <a:endParaRPr lang="de-DE" sz="3200" b="1" cap="small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>
                <a:latin typeface="Calibri" panose="020F0502020204030204" pitchFamily="34" charset="0"/>
              </a:rPr>
              <a:t>Please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write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your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name</a:t>
            </a:r>
            <a:r>
              <a:rPr lang="de-DE" sz="2400" dirty="0">
                <a:latin typeface="Calibri" panose="020F0502020204030204" pitchFamily="34" charset="0"/>
              </a:rPr>
              <a:t>, </a:t>
            </a:r>
            <a:r>
              <a:rPr lang="de-DE" sz="2400" dirty="0" err="1">
                <a:latin typeface="Calibri" panose="020F0502020204030204" pitchFamily="34" charset="0"/>
              </a:rPr>
              <a:t>number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of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semester</a:t>
            </a:r>
            <a:r>
              <a:rPr lang="de-DE" sz="2400" dirty="0">
                <a:latin typeface="Calibri" panose="020F0502020204030204" pitchFamily="34" charset="0"/>
              </a:rPr>
              <a:t> and </a:t>
            </a:r>
            <a:r>
              <a:rPr lang="de-DE" sz="2400" dirty="0" err="1">
                <a:latin typeface="Calibri" panose="020F0502020204030204" pitchFamily="34" charset="0"/>
              </a:rPr>
              <a:t>faculty</a:t>
            </a:r>
            <a:r>
              <a:rPr lang="de-DE" sz="2400" dirty="0">
                <a:latin typeface="Calibri" panose="020F0502020204030204" pitchFamily="34" charset="0"/>
              </a:rPr>
              <a:t>/ </a:t>
            </a:r>
            <a:r>
              <a:rPr lang="de-DE" sz="2400" dirty="0" err="1">
                <a:latin typeface="Calibri" panose="020F0502020204030204" pitchFamily="34" charset="0"/>
              </a:rPr>
              <a:t>university</a:t>
            </a:r>
            <a:r>
              <a:rPr lang="de-DE" sz="2400" dirty="0">
                <a:latin typeface="Calibri" panose="020F0502020204030204" pitchFamily="34" charset="0"/>
              </a:rPr>
              <a:t>, Matrikel </a:t>
            </a:r>
            <a:r>
              <a:rPr lang="de-DE" sz="2400" dirty="0" err="1">
                <a:latin typeface="Calibri" panose="020F0502020204030204" pitchFamily="34" charset="0"/>
              </a:rPr>
              <a:t>number</a:t>
            </a:r>
            <a:r>
              <a:rPr lang="de-DE" sz="2400" dirty="0">
                <a:latin typeface="Calibri" panose="020F0502020204030204" pitchFamily="34" charset="0"/>
              </a:rPr>
              <a:t>, postal </a:t>
            </a:r>
            <a:r>
              <a:rPr lang="de-DE" sz="2400" dirty="0" err="1">
                <a:latin typeface="Calibri" panose="020F0502020204030204" pitchFamily="34" charset="0"/>
              </a:rPr>
              <a:t>address</a:t>
            </a:r>
            <a:r>
              <a:rPr lang="de-DE" sz="2400" dirty="0">
                <a:latin typeface="Calibri" panose="020F0502020204030204" pitchFamily="34" charset="0"/>
              </a:rPr>
              <a:t>, </a:t>
            </a:r>
            <a:r>
              <a:rPr lang="de-DE" sz="2400" dirty="0" err="1">
                <a:latin typeface="Calibri" panose="020F0502020204030204" pitchFamily="34" charset="0"/>
              </a:rPr>
              <a:t>number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of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credits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points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expected</a:t>
            </a:r>
            <a:r>
              <a:rPr lang="de-DE" sz="2400" dirty="0">
                <a:latin typeface="Calibri" panose="020F0502020204030204" pitchFamily="34" charset="0"/>
              </a:rPr>
              <a:t> on </a:t>
            </a:r>
            <a:r>
              <a:rPr lang="de-DE" sz="2400" dirty="0" err="1">
                <a:latin typeface="Calibri" panose="020F0502020204030204" pitchFamily="34" charset="0"/>
              </a:rPr>
              <a:t>the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cover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page</a:t>
            </a:r>
            <a:endParaRPr lang="de-DE" sz="2400" dirty="0">
              <a:latin typeface="Calibri" panose="020F0502020204030204" pitchFamily="34" charset="0"/>
            </a:endParaRP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>
                <a:latin typeface="Calibri" panose="020F0502020204030204" pitchFamily="34" charset="0"/>
              </a:rPr>
              <a:t>Certificate</a:t>
            </a:r>
            <a:r>
              <a:rPr lang="de-DE" sz="2400" dirty="0">
                <a:latin typeface="Calibri" panose="020F0502020204030204" pitchFamily="34" charset="0"/>
              </a:rPr>
              <a:t> will </a:t>
            </a:r>
            <a:r>
              <a:rPr lang="de-DE" sz="2400" dirty="0" err="1">
                <a:latin typeface="Calibri" panose="020F0502020204030204" pitchFamily="34" charset="0"/>
              </a:rPr>
              <a:t>be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sent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to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students</a:t>
            </a:r>
            <a:r>
              <a:rPr lang="de-DE" sz="2400" dirty="0">
                <a:latin typeface="Calibri" panose="020F0502020204030204" pitchFamily="34" charset="0"/>
              </a:rPr>
              <a:t>‘ postal </a:t>
            </a:r>
            <a:r>
              <a:rPr lang="de-DE" sz="2400" dirty="0" err="1">
                <a:latin typeface="Calibri" panose="020F0502020204030204" pitchFamily="34" charset="0"/>
              </a:rPr>
              <a:t>addresses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altLang="de-DE" sz="2400" dirty="0">
                <a:latin typeface="Calibri" panose="020F0502020204030204" pitchFamily="34" charset="0"/>
              </a:rPr>
              <a:t>Deadline </a:t>
            </a:r>
            <a:r>
              <a:rPr lang="de-DE" altLang="de-DE" sz="2400" dirty="0" err="1">
                <a:latin typeface="Calibri" panose="020F0502020204030204" pitchFamily="34" charset="0"/>
              </a:rPr>
              <a:t>for</a:t>
            </a:r>
            <a:r>
              <a:rPr lang="de-DE" altLang="de-DE" sz="2400" dirty="0">
                <a:latin typeface="Calibri" panose="020F0502020204030204" pitchFamily="34" charset="0"/>
              </a:rPr>
              <a:t> </a:t>
            </a:r>
            <a:r>
              <a:rPr lang="de-DE" altLang="de-DE" sz="2400" dirty="0" err="1">
                <a:latin typeface="Calibri" panose="020F0502020204030204" pitchFamily="34" charset="0"/>
              </a:rPr>
              <a:t>submission</a:t>
            </a:r>
            <a:r>
              <a:rPr lang="de-DE" altLang="de-DE" sz="2400" dirty="0">
                <a:latin typeface="Calibri" panose="020F0502020204030204" pitchFamily="34" charset="0"/>
              </a:rPr>
              <a:t>: end </a:t>
            </a:r>
            <a:r>
              <a:rPr lang="de-DE" altLang="de-DE" sz="2400" dirty="0" err="1">
                <a:latin typeface="Calibri" panose="020F0502020204030204" pitchFamily="34" charset="0"/>
              </a:rPr>
              <a:t>of</a:t>
            </a:r>
            <a:r>
              <a:rPr lang="de-DE" altLang="de-DE" sz="2400" dirty="0">
                <a:latin typeface="Calibri" panose="020F0502020204030204" pitchFamily="34" charset="0"/>
              </a:rPr>
              <a:t> May 2019</a:t>
            </a: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</a:rPr>
              <a:t>As email </a:t>
            </a:r>
            <a:r>
              <a:rPr lang="de-DE" sz="2400" dirty="0" err="1">
                <a:latin typeface="Calibri" panose="020F0502020204030204" pitchFamily="34" charset="0"/>
              </a:rPr>
              <a:t>attachment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to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be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transferred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to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>
                <a:latin typeface="Calibri" panose="020F0502020204030204" pitchFamily="34" charset="0"/>
                <a:hlinkClick r:id="rId2"/>
              </a:rPr>
              <a:t>BrigitteFahrenhorst@t-online.de</a:t>
            </a:r>
            <a:endParaRPr lang="de-DE" sz="2400" dirty="0">
              <a:latin typeface="Calibri" panose="020F0502020204030204" pitchFamily="34" charset="0"/>
            </a:endParaRP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latin typeface="Calibri" panose="020F0502020204030204" pitchFamily="34" charset="0"/>
              </a:rPr>
              <a:t>Questions and all </a:t>
            </a:r>
            <a:r>
              <a:rPr lang="de-DE" sz="2400" dirty="0" err="1">
                <a:latin typeface="Calibri" panose="020F0502020204030204" pitchFamily="34" charset="0"/>
              </a:rPr>
              <a:t>other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information</a:t>
            </a:r>
            <a:r>
              <a:rPr lang="de-DE" sz="2400" dirty="0">
                <a:latin typeface="Calibri" panose="020F0502020204030204" pitchFamily="34" charset="0"/>
              </a:rPr>
              <a:t> will </a:t>
            </a:r>
            <a:r>
              <a:rPr lang="de-DE" sz="2400" dirty="0" err="1">
                <a:latin typeface="Calibri" panose="020F0502020204030204" pitchFamily="34" charset="0"/>
              </a:rPr>
              <a:t>be</a:t>
            </a:r>
            <a:r>
              <a:rPr lang="de-DE" sz="2400" dirty="0">
                <a:latin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</a:rPr>
              <a:t>posted</a:t>
            </a:r>
            <a:r>
              <a:rPr lang="de-DE" sz="2400" dirty="0">
                <a:latin typeface="Calibri" panose="020F0502020204030204" pitchFamily="34" charset="0"/>
              </a:rPr>
              <a:t> on https://ecodevelopment.jimdo.com</a:t>
            </a:r>
          </a:p>
        </p:txBody>
      </p:sp>
    </p:spTree>
    <p:extLst>
      <p:ext uri="{BB962C8B-B14F-4D97-AF65-F5344CB8AC3E}">
        <p14:creationId xmlns:p14="http://schemas.microsoft.com/office/powerpoint/2010/main" val="304799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1066800"/>
            <a:ext cx="8001000" cy="685800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II.</a:t>
            </a:r>
            <a:r>
              <a:rPr lang="de-DE" altLang="de-DE" sz="5400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Overall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topic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of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the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lecture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de-DE" altLang="de-DE" sz="5400" b="1" cap="small" dirty="0" err="1">
                <a:solidFill>
                  <a:srgbClr val="C00000"/>
                </a:solidFill>
                <a:latin typeface="Calibri" panose="020F0502020204030204" pitchFamily="34" charset="0"/>
              </a:rPr>
              <a:t>series</a:t>
            </a:r>
            <a:r>
              <a:rPr lang="de-DE" altLang="de-DE" sz="5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 – Development Policy</a:t>
            </a:r>
          </a:p>
        </p:txBody>
      </p:sp>
      <p:sp useBgFill="1"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2514600"/>
            <a:ext cx="7886700" cy="4114800"/>
          </a:xfrm>
        </p:spPr>
        <p:txBody>
          <a:bodyPr>
            <a:normAutofit lnSpcReduction="10000"/>
          </a:bodyPr>
          <a:lstStyle/>
          <a:p>
            <a:pPr marL="360000" lvl="1" indent="-360000" eaLnBrk="1" hangingPunct="1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2400" dirty="0"/>
              <a:t>1992 </a:t>
            </a:r>
            <a:r>
              <a:rPr lang="de-DE" altLang="de-DE" sz="2400" dirty="0" err="1"/>
              <a:t>UNCED</a:t>
            </a:r>
            <a:r>
              <a:rPr lang="de-DE" altLang="de-DE" sz="2400" dirty="0"/>
              <a:t>: UN Conference on Environment </a:t>
            </a:r>
            <a:r>
              <a:rPr lang="de-DE" altLang="de-DE" sz="2400" dirty="0" err="1"/>
              <a:t>and</a:t>
            </a:r>
            <a:r>
              <a:rPr lang="de-DE" altLang="de-DE" sz="2400" dirty="0"/>
              <a:t> Development:</a:t>
            </a:r>
          </a:p>
          <a:p>
            <a:pPr marL="648000" lvl="2" indent="-360000" eaLnBrk="1" hangingPunct="1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  <a:defRPr/>
            </a:pPr>
            <a:r>
              <a:rPr lang="de-DE" altLang="de-DE" sz="2400" dirty="0"/>
              <a:t>Agenda 21: </a:t>
            </a:r>
          </a:p>
          <a:p>
            <a:pPr marL="1008000" lvl="3" indent="-360000">
              <a:lnSpc>
                <a:spcPct val="110000"/>
              </a:lnSpc>
              <a:spcBef>
                <a:spcPts val="1200"/>
              </a:spcBef>
              <a:buClr>
                <a:srgbClr val="C00000"/>
              </a:buClr>
              <a:defRPr/>
            </a:pPr>
            <a:r>
              <a:rPr lang="de-DE" altLang="de-DE" sz="2400" dirty="0"/>
              <a:t>All countries </a:t>
            </a:r>
            <a:r>
              <a:rPr lang="de-DE" altLang="de-DE" sz="2400" dirty="0" err="1"/>
              <a:t>have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develop</a:t>
            </a:r>
            <a:r>
              <a:rPr lang="de-DE" altLang="de-DE" sz="2400" dirty="0"/>
              <a:t> - not </a:t>
            </a:r>
            <a:r>
              <a:rPr lang="de-DE" altLang="de-DE" sz="2400" dirty="0" err="1"/>
              <a:t>only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the</a:t>
            </a:r>
            <a:r>
              <a:rPr lang="de-DE" altLang="de-DE" sz="2400" dirty="0"/>
              <a:t> South.</a:t>
            </a:r>
          </a:p>
          <a:p>
            <a:pPr marL="1008000" lvl="3" indent="-360000">
              <a:lnSpc>
                <a:spcPct val="110000"/>
              </a:lnSpc>
              <a:spcBef>
                <a:spcPts val="1200"/>
              </a:spcBef>
              <a:buClr>
                <a:srgbClr val="C00000"/>
              </a:buClr>
              <a:defRPr/>
            </a:pPr>
            <a:r>
              <a:rPr lang="de-DE" altLang="de-DE" sz="2400" dirty="0"/>
              <a:t>All countries </a:t>
            </a:r>
            <a:r>
              <a:rPr lang="de-DE" altLang="de-DE" sz="2400" dirty="0" err="1"/>
              <a:t>agreed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introduce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Sustainable</a:t>
            </a:r>
            <a:r>
              <a:rPr lang="de-DE" altLang="de-DE" sz="2400" dirty="0"/>
              <a:t> Development</a:t>
            </a:r>
          </a:p>
          <a:p>
            <a:pPr marL="360000" indent="-360000" eaLnBrk="1" hangingPunct="1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2400" dirty="0"/>
              <a:t>Development Policy = Global Policy </a:t>
            </a:r>
          </a:p>
          <a:p>
            <a:pPr marL="360000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de-DE" sz="2400" dirty="0"/>
              <a:t>The </a:t>
            </a:r>
            <a:r>
              <a:rPr lang="de-DE" sz="2400" dirty="0" err="1"/>
              <a:t>lecture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bringing</a:t>
            </a:r>
            <a:r>
              <a:rPr lang="de-DE" sz="2400" dirty="0"/>
              <a:t> </a:t>
            </a:r>
            <a:r>
              <a:rPr lang="de-DE" sz="2400" dirty="0" err="1"/>
              <a:t>together</a:t>
            </a:r>
            <a:r>
              <a:rPr lang="de-DE" sz="2400" dirty="0"/>
              <a:t> </a:t>
            </a:r>
            <a:r>
              <a:rPr lang="de-DE" sz="2400" dirty="0" err="1"/>
              <a:t>scientists</a:t>
            </a:r>
            <a:r>
              <a:rPr lang="de-DE" sz="2400" dirty="0"/>
              <a:t>, NGOs, </a:t>
            </a:r>
            <a:r>
              <a:rPr lang="de-DE" sz="2400" dirty="0" err="1"/>
              <a:t>activists</a:t>
            </a:r>
            <a:r>
              <a:rPr lang="de-DE" sz="2400" dirty="0"/>
              <a:t>, </a:t>
            </a:r>
            <a:r>
              <a:rPr lang="de-DE" sz="2400" dirty="0" err="1"/>
              <a:t>experts</a:t>
            </a:r>
            <a:r>
              <a:rPr lang="de-DE" sz="2400" dirty="0"/>
              <a:t>, </a:t>
            </a:r>
            <a:r>
              <a:rPr lang="de-DE" sz="2400" dirty="0" err="1"/>
              <a:t>journalists</a:t>
            </a:r>
            <a:r>
              <a:rPr lang="de-DE" sz="2400" dirty="0"/>
              <a:t>, film </a:t>
            </a:r>
            <a:r>
              <a:rPr lang="de-DE" sz="2400" dirty="0" err="1"/>
              <a:t>makers</a:t>
            </a:r>
            <a:r>
              <a:rPr lang="de-DE" sz="2400" dirty="0"/>
              <a:t>, </a:t>
            </a:r>
            <a:r>
              <a:rPr lang="de-DE" sz="2400" dirty="0" err="1"/>
              <a:t>embassy</a:t>
            </a:r>
            <a:r>
              <a:rPr lang="de-DE" sz="2400" dirty="0"/>
              <a:t> </a:t>
            </a:r>
            <a:r>
              <a:rPr lang="de-DE" sz="2400" dirty="0" err="1"/>
              <a:t>representatives</a:t>
            </a:r>
            <a:endParaRPr lang="de-DE" altLang="de-DE" sz="2400" dirty="0"/>
          </a:p>
          <a:p>
            <a:pPr eaLnBrk="1" hangingPunct="1">
              <a:defRPr/>
            </a:pPr>
            <a:endParaRPr lang="de-DE" altLang="de-D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8315" y="609600"/>
            <a:ext cx="7886700" cy="1325563"/>
          </a:xfrm>
          <a:noFill/>
        </p:spPr>
        <p:txBody>
          <a:bodyPr>
            <a:noAutofit/>
          </a:bodyPr>
          <a:lstStyle/>
          <a:p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III. Topic </a:t>
            </a:r>
            <a:r>
              <a:rPr lang="de-DE" altLang="de-DE" sz="54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of</a:t>
            </a:r>
            <a:r>
              <a:rPr lang="de-DE" altLang="de-DE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 Winter Semester 2018/19:</a:t>
            </a:r>
            <a:endParaRPr lang="de-DE" sz="5400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2133600"/>
            <a:ext cx="7886700" cy="4351338"/>
          </a:xfrm>
          <a:solidFill>
            <a:srgbClr val="0033CC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bg1"/>
                </a:solidFill>
              </a:rPr>
              <a:t>Civil Society Striving for Human Rights </a:t>
            </a:r>
            <a:endParaRPr lang="de-DE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39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628650" y="760142"/>
            <a:ext cx="7886700" cy="53553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de-DE" sz="3200" b="1" dirty="0">
                <a:solidFill>
                  <a:schemeClr val="bg1"/>
                </a:solidFill>
                <a:highlight>
                  <a:srgbClr val="000080"/>
                </a:highlight>
                <a:latin typeface="Calibri" panose="020F0502020204030204" pitchFamily="34" charset="0"/>
              </a:rPr>
              <a:t>1.</a:t>
            </a:r>
            <a:r>
              <a:rPr lang="de-DE" sz="3200" b="1" dirty="0">
                <a:solidFill>
                  <a:schemeClr val="bg1"/>
                </a:solidFill>
                <a:highlight>
                  <a:srgbClr val="000080"/>
                </a:highlight>
              </a:rPr>
              <a:t> </a:t>
            </a:r>
            <a:r>
              <a:rPr lang="de-DE" sz="3200" b="1" dirty="0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  <a:t>United </a:t>
            </a:r>
            <a:r>
              <a:rPr lang="de-DE" sz="3200" b="1" dirty="0" err="1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  <a:t>Nations</a:t>
            </a:r>
            <a:r>
              <a:rPr lang="de-DE" sz="3200" b="1" dirty="0">
                <a:solidFill>
                  <a:schemeClr val="bg1"/>
                </a:solidFill>
                <a:highlight>
                  <a:srgbClr val="000080"/>
                </a:highlight>
                <a:latin typeface="+mn-lt"/>
              </a:rPr>
              <a:t> 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5A1B4C-AE05-4AA9-A203-32F3ECBD7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876800"/>
          </a:xfrm>
        </p:spPr>
        <p:txBody>
          <a:bodyPr>
            <a:normAutofit/>
          </a:bodyPr>
          <a:lstStyle/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48 of 58 members of the General Assembly of the United Nations voted in </a:t>
            </a:r>
            <a:r>
              <a:rPr lang="en-US" sz="2400" dirty="0" err="1"/>
              <a:t>favour</a:t>
            </a:r>
            <a:r>
              <a:rPr lang="en-US" sz="2400" dirty="0"/>
              <a:t> of the Declaration of Human Rights in 1948. </a:t>
            </a:r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UN = Founded in 1945, as a result of the World War II. The idea of creating a powerful international organization against the Hitler regime was first formulated in 1939.</a:t>
            </a:r>
            <a:endParaRPr lang="de-DE" sz="2400" dirty="0"/>
          </a:p>
          <a:p>
            <a:pPr marL="36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/>
              <a:t>Aims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UN:</a:t>
            </a:r>
            <a:r>
              <a:rPr lang="en-US" sz="2400" dirty="0"/>
              <a:t> </a:t>
            </a:r>
          </a:p>
          <a:p>
            <a:pPr marL="72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peace and security </a:t>
            </a:r>
          </a:p>
          <a:p>
            <a:pPr marL="720000" lvl="1" indent="-360000">
              <a:lnSpc>
                <a:spcPct val="100000"/>
              </a:lnSpc>
              <a:spcBef>
                <a:spcPts val="12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US" sz="2400" dirty="0"/>
              <a:t>international economic and social cooperation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31862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C69F587-B1A7-49FD-9C02-7F1AAB96048D}"/>
              </a:ext>
            </a:extLst>
          </p:cNvPr>
          <p:cNvSpPr/>
          <p:nvPr/>
        </p:nvSpPr>
        <p:spPr>
          <a:xfrm>
            <a:off x="628650" y="820593"/>
            <a:ext cx="798195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de-DE" sz="2400" dirty="0">
                <a:solidFill>
                  <a:sysClr val="windowText" lastClr="000000"/>
                </a:solidFill>
              </a:rPr>
              <a:t>United </a:t>
            </a:r>
            <a:r>
              <a:rPr lang="de-DE" sz="2400" dirty="0" err="1">
                <a:solidFill>
                  <a:sysClr val="windowText" lastClr="000000"/>
                </a:solidFill>
              </a:rPr>
              <a:t>Nations</a:t>
            </a:r>
            <a:r>
              <a:rPr lang="de-DE" sz="2400" dirty="0">
                <a:solidFill>
                  <a:sysClr val="windowText" lastClr="000000"/>
                </a:solidFill>
              </a:rPr>
              <a:t> </a:t>
            </a:r>
            <a:r>
              <a:rPr lang="de-DE" sz="2400" dirty="0" err="1">
                <a:solidFill>
                  <a:sysClr val="windowText" lastClr="000000"/>
                </a:solidFill>
              </a:rPr>
              <a:t>today</a:t>
            </a:r>
            <a:r>
              <a:rPr lang="de-DE" sz="2400" dirty="0">
                <a:solidFill>
                  <a:sysClr val="windowText" lastClr="000000"/>
                </a:solidFill>
              </a:rPr>
              <a:t>:</a:t>
            </a:r>
          </a:p>
          <a:p>
            <a:pPr marL="800100" lvl="1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ysClr val="windowText" lastClr="000000"/>
                </a:solidFill>
              </a:rPr>
              <a:t>193 </a:t>
            </a:r>
            <a:r>
              <a:rPr lang="de-DE" sz="2400" dirty="0" err="1">
                <a:solidFill>
                  <a:sysClr val="windowText" lastClr="000000"/>
                </a:solidFill>
              </a:rPr>
              <a:t>member</a:t>
            </a:r>
            <a:r>
              <a:rPr lang="de-DE" sz="2400" dirty="0">
                <a:solidFill>
                  <a:sysClr val="windowText" lastClr="000000"/>
                </a:solidFill>
              </a:rPr>
              <a:t> </a:t>
            </a:r>
            <a:r>
              <a:rPr lang="de-DE" sz="2400" dirty="0" err="1">
                <a:solidFill>
                  <a:sysClr val="windowText" lastClr="000000"/>
                </a:solidFill>
              </a:rPr>
              <a:t>states</a:t>
            </a:r>
            <a:endParaRPr lang="de-DE" sz="2400" dirty="0">
              <a:solidFill>
                <a:sysClr val="windowText" lastClr="000000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ysClr val="windowText" lastClr="000000"/>
                </a:solidFill>
              </a:rPr>
              <a:t>General Assembly (all MS)</a:t>
            </a:r>
          </a:p>
          <a:p>
            <a:pPr marL="800100" lvl="1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>
                <a:solidFill>
                  <a:sysClr val="windowText" lastClr="000000"/>
                </a:solidFill>
              </a:rPr>
              <a:t>Secretariat</a:t>
            </a:r>
            <a:endParaRPr lang="de-DE" sz="2400" dirty="0">
              <a:solidFill>
                <a:sysClr val="windowText" lastClr="000000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ysClr val="windowText" lastClr="000000"/>
                </a:solidFill>
              </a:rPr>
              <a:t>Security Council (5 permanent, 10 non-permanent MS)</a:t>
            </a:r>
          </a:p>
          <a:p>
            <a:pPr marL="800100" lvl="1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ysClr val="windowText" lastClr="000000"/>
                </a:solidFill>
              </a:rPr>
              <a:t>International Court </a:t>
            </a:r>
            <a:r>
              <a:rPr lang="de-DE" sz="2400" dirty="0" err="1">
                <a:solidFill>
                  <a:sysClr val="windowText" lastClr="000000"/>
                </a:solidFill>
              </a:rPr>
              <a:t>of</a:t>
            </a:r>
            <a:r>
              <a:rPr lang="de-DE" sz="2400" dirty="0">
                <a:solidFill>
                  <a:sysClr val="windowText" lastClr="000000"/>
                </a:solidFill>
              </a:rPr>
              <a:t> Justice</a:t>
            </a:r>
          </a:p>
          <a:p>
            <a:pPr marL="800100" lvl="1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>
                <a:solidFill>
                  <a:sysClr val="windowText" lastClr="000000"/>
                </a:solidFill>
              </a:rPr>
              <a:t>Economic</a:t>
            </a:r>
            <a:r>
              <a:rPr lang="de-DE" sz="2400" dirty="0">
                <a:solidFill>
                  <a:sysClr val="windowText" lastClr="000000"/>
                </a:solidFill>
              </a:rPr>
              <a:t> and </a:t>
            </a:r>
            <a:r>
              <a:rPr lang="de-DE" sz="2400" dirty="0" err="1">
                <a:solidFill>
                  <a:sysClr val="windowText" lastClr="000000"/>
                </a:solidFill>
              </a:rPr>
              <a:t>Social</a:t>
            </a:r>
            <a:r>
              <a:rPr lang="de-DE" sz="2400" dirty="0">
                <a:solidFill>
                  <a:sysClr val="windowText" lastClr="000000"/>
                </a:solidFill>
              </a:rPr>
              <a:t> Council (ECOSOC): </a:t>
            </a:r>
            <a:r>
              <a:rPr lang="de-DE" sz="2400" dirty="0" err="1">
                <a:solidFill>
                  <a:sysClr val="windowText" lastClr="000000"/>
                </a:solidFill>
              </a:rPr>
              <a:t>Civil</a:t>
            </a:r>
            <a:r>
              <a:rPr lang="de-DE" sz="2400" dirty="0">
                <a:solidFill>
                  <a:sysClr val="windowText" lastClr="000000"/>
                </a:solidFill>
              </a:rPr>
              <a:t> Society </a:t>
            </a:r>
            <a:r>
              <a:rPr lang="de-DE" sz="2400" dirty="0" err="1">
                <a:solidFill>
                  <a:sysClr val="windowText" lastClr="000000"/>
                </a:solidFill>
              </a:rPr>
              <a:t>Platform</a:t>
            </a:r>
            <a:r>
              <a:rPr lang="de-DE" sz="2400" dirty="0">
                <a:solidFill>
                  <a:sysClr val="windowText" lastClr="000000"/>
                </a:solidFill>
              </a:rPr>
              <a:t> = </a:t>
            </a:r>
            <a:r>
              <a:rPr lang="de-DE" sz="2400" dirty="0" err="1">
                <a:solidFill>
                  <a:sysClr val="windowText" lastClr="000000"/>
                </a:solidFill>
              </a:rPr>
              <a:t>consultative</a:t>
            </a:r>
            <a:r>
              <a:rPr lang="de-DE" sz="2400" dirty="0">
                <a:solidFill>
                  <a:sysClr val="windowText" lastClr="000000"/>
                </a:solidFill>
              </a:rPr>
              <a:t> </a:t>
            </a:r>
            <a:r>
              <a:rPr lang="de-DE" sz="2400" dirty="0" err="1">
                <a:solidFill>
                  <a:sysClr val="windowText" lastClr="000000"/>
                </a:solidFill>
              </a:rPr>
              <a:t>role</a:t>
            </a:r>
            <a:endParaRPr lang="de-DE" sz="2400" dirty="0">
              <a:solidFill>
                <a:sysClr val="windowText" lastClr="000000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>
                <a:solidFill>
                  <a:sysClr val="windowText" lastClr="000000"/>
                </a:solidFill>
              </a:rPr>
              <a:t>Ca. 18 Programmes and Funds</a:t>
            </a:r>
          </a:p>
          <a:p>
            <a:pPr marL="800100" lvl="1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>
                <a:solidFill>
                  <a:sysClr val="windowText" lastClr="000000"/>
                </a:solidFill>
              </a:rPr>
              <a:t>Specialized</a:t>
            </a:r>
            <a:r>
              <a:rPr lang="de-DE" sz="2400" dirty="0">
                <a:solidFill>
                  <a:sysClr val="windowText" lastClr="000000"/>
                </a:solidFill>
              </a:rPr>
              <a:t> </a:t>
            </a:r>
            <a:r>
              <a:rPr lang="de-DE" sz="2400" dirty="0" err="1">
                <a:solidFill>
                  <a:sysClr val="windowText" lastClr="000000"/>
                </a:solidFill>
              </a:rPr>
              <a:t>Agencies</a:t>
            </a:r>
            <a:r>
              <a:rPr lang="de-DE" sz="2400" dirty="0">
                <a:solidFill>
                  <a:sysClr val="windowText" lastClr="000000"/>
                </a:solidFill>
              </a:rPr>
              <a:t>, </a:t>
            </a:r>
            <a:r>
              <a:rPr lang="de-DE" sz="2400" dirty="0" err="1">
                <a:solidFill>
                  <a:sysClr val="windowText" lastClr="000000"/>
                </a:solidFill>
              </a:rPr>
              <a:t>a.o</a:t>
            </a:r>
            <a:r>
              <a:rPr lang="de-DE" sz="2400" dirty="0">
                <a:solidFill>
                  <a:sysClr val="windowText" lastClr="000000"/>
                </a:solidFill>
              </a:rPr>
              <a:t>.: World Bank Group, World Trade Organisation, Food &amp; </a:t>
            </a:r>
            <a:r>
              <a:rPr lang="de-DE" sz="2400" dirty="0" err="1">
                <a:solidFill>
                  <a:sysClr val="windowText" lastClr="000000"/>
                </a:solidFill>
              </a:rPr>
              <a:t>Agriculture</a:t>
            </a:r>
            <a:r>
              <a:rPr lang="de-DE" sz="2400" dirty="0">
                <a:solidFill>
                  <a:sysClr val="windowText" lastClr="000000"/>
                </a:solidFill>
              </a:rPr>
              <a:t> </a:t>
            </a:r>
            <a:r>
              <a:rPr lang="de-DE" sz="2400" dirty="0" err="1">
                <a:solidFill>
                  <a:sysClr val="windowText" lastClr="000000"/>
                </a:solidFill>
              </a:rPr>
              <a:t>Organization</a:t>
            </a:r>
            <a:endParaRPr lang="de-DE" sz="2400" dirty="0">
              <a:solidFill>
                <a:sysClr val="windowText" lastClr="000000"/>
              </a:solidFill>
            </a:endParaRPr>
          </a:p>
          <a:p>
            <a:pPr marL="800100" lvl="1" indent="-3429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e-DE" sz="2400" dirty="0" err="1">
                <a:solidFill>
                  <a:sysClr val="windowText" lastClr="000000"/>
                </a:solidFill>
              </a:rPr>
              <a:t>Secretariats</a:t>
            </a:r>
            <a:r>
              <a:rPr lang="de-DE" sz="2400" dirty="0">
                <a:solidFill>
                  <a:sysClr val="windowText" lastClr="000000"/>
                </a:solidFill>
              </a:rPr>
              <a:t> </a:t>
            </a:r>
            <a:r>
              <a:rPr lang="de-DE" sz="2400" dirty="0" err="1">
                <a:solidFill>
                  <a:sysClr val="windowText" lastClr="000000"/>
                </a:solidFill>
              </a:rPr>
              <a:t>of</a:t>
            </a:r>
            <a:r>
              <a:rPr lang="de-DE" sz="2400" dirty="0">
                <a:solidFill>
                  <a:sysClr val="windowText" lastClr="000000"/>
                </a:solidFill>
              </a:rPr>
              <a:t> </a:t>
            </a:r>
            <a:r>
              <a:rPr lang="de-DE" sz="2400" dirty="0" err="1">
                <a:solidFill>
                  <a:sysClr val="windowText" lastClr="000000"/>
                </a:solidFill>
              </a:rPr>
              <a:t>the</a:t>
            </a:r>
            <a:r>
              <a:rPr lang="de-DE" sz="2400" dirty="0">
                <a:solidFill>
                  <a:sysClr val="windowText" lastClr="000000"/>
                </a:solidFill>
              </a:rPr>
              <a:t> </a:t>
            </a:r>
            <a:r>
              <a:rPr lang="de-DE" sz="2400" dirty="0" err="1">
                <a:solidFill>
                  <a:sysClr val="windowText" lastClr="000000"/>
                </a:solidFill>
              </a:rPr>
              <a:t>Conventions</a:t>
            </a:r>
            <a:r>
              <a:rPr lang="de-DE" sz="2400" dirty="0">
                <a:solidFill>
                  <a:sysClr val="windowText" lastClr="000000"/>
                </a:solidFill>
              </a:rPr>
              <a:t> </a:t>
            </a:r>
          </a:p>
        </p:txBody>
      </p:sp>
      <p:pic>
        <p:nvPicPr>
          <p:cNvPr id="6" name="Picture 2" descr="https://upload.wikimedia.org/wikipedia/commons/thumb/2/2f/Flag_of_the_United_Nations.svg/1024px-Flag_of_the_United_Nations.svg.png">
            <a:extLst>
              <a:ext uri="{FF2B5EF4-FFF2-40B4-BE49-F238E27FC236}">
                <a16:creationId xmlns:a16="http://schemas.microsoft.com/office/drawing/2014/main" id="{5F8E3A3E-B8E3-4766-9955-E5A961B39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811627"/>
            <a:ext cx="2327649" cy="155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77FD0AA9-4D65-45F5-833B-3221902F2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94423"/>
            <a:ext cx="7886700" cy="168274"/>
          </a:xfrm>
        </p:spPr>
        <p:txBody>
          <a:bodyPr>
            <a:normAutofit fontScale="90000"/>
          </a:bodyPr>
          <a:lstStyle/>
          <a:p>
            <a:r>
              <a:rPr lang="de-DE" sz="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3420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1949</Words>
  <Application>Microsoft Office PowerPoint</Application>
  <PresentationFormat>Bildschirmpräsentation (4:3)</PresentationFormat>
  <Paragraphs>278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Courier New</vt:lpstr>
      <vt:lpstr>Tahoma</vt:lpstr>
      <vt:lpstr>Times New Roman</vt:lpstr>
      <vt:lpstr>Wingdings</vt:lpstr>
      <vt:lpstr>Wingdings 2</vt:lpstr>
      <vt:lpstr>Office</vt:lpstr>
      <vt:lpstr> Introduction to the Lecture Winter Semester 2018/ 2019</vt:lpstr>
      <vt:lpstr>I. General Information</vt:lpstr>
      <vt:lpstr>.</vt:lpstr>
      <vt:lpstr>1. Conditions for obtaining certificates</vt:lpstr>
      <vt:lpstr>2. Submission of papers</vt:lpstr>
      <vt:lpstr>II. Overall topic of the lecture series – Development Policy</vt:lpstr>
      <vt:lpstr>III. Topic of Winter Semester 2018/19:</vt:lpstr>
      <vt:lpstr>1. United Nations </vt:lpstr>
      <vt:lpstr>.</vt:lpstr>
      <vt:lpstr>The United Nations System</vt:lpstr>
      <vt:lpstr>2. United Nations Universal Declaration of Human Rights (UDHR)</vt:lpstr>
      <vt:lpstr>3. UN High Commissioner for Human Rights </vt:lpstr>
      <vt:lpstr>3. Civil Society</vt:lpstr>
      <vt:lpstr>.</vt:lpstr>
      <vt:lpstr>4. The Lecture </vt:lpstr>
      <vt:lpstr>.</vt:lpstr>
      <vt:lpstr>PowerPoint-Präsentation</vt:lpstr>
      <vt:lpstr>PowerPoint-Präsentation</vt:lpstr>
      <vt:lpstr>PowerPoint-Präsentation</vt:lpstr>
      <vt:lpstr>PowerPoint-Präsentation</vt:lpstr>
      <vt:lpstr>.</vt:lpstr>
      <vt:lpstr>.</vt:lpstr>
      <vt:lpstr>Organizers and supporters: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Administratorin</cp:lastModifiedBy>
  <cp:revision>387</cp:revision>
  <cp:lastPrinted>1601-01-01T00:00:00Z</cp:lastPrinted>
  <dcterms:created xsi:type="dcterms:W3CDTF">1601-01-01T00:00:00Z</dcterms:created>
  <dcterms:modified xsi:type="dcterms:W3CDTF">2018-10-23T09:30:54Z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